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60"/>
  </p:notesMasterIdLst>
  <p:sldIdLst>
    <p:sldId id="289" r:id="rId6"/>
    <p:sldId id="297" r:id="rId7"/>
    <p:sldId id="438" r:id="rId8"/>
    <p:sldId id="299" r:id="rId9"/>
    <p:sldId id="300" r:id="rId10"/>
    <p:sldId id="301" r:id="rId11"/>
    <p:sldId id="439" r:id="rId12"/>
    <p:sldId id="303" r:id="rId13"/>
    <p:sldId id="305" r:id="rId14"/>
    <p:sldId id="306" r:id="rId15"/>
    <p:sldId id="307" r:id="rId16"/>
    <p:sldId id="308" r:id="rId17"/>
    <p:sldId id="311" r:id="rId18"/>
    <p:sldId id="310" r:id="rId19"/>
    <p:sldId id="312" r:id="rId20"/>
    <p:sldId id="313" r:id="rId21"/>
    <p:sldId id="314" r:id="rId22"/>
    <p:sldId id="315" r:id="rId23"/>
    <p:sldId id="316" r:id="rId24"/>
    <p:sldId id="317" r:id="rId25"/>
    <p:sldId id="440" r:id="rId26"/>
    <p:sldId id="318" r:id="rId27"/>
    <p:sldId id="348" r:id="rId28"/>
    <p:sldId id="319" r:id="rId29"/>
    <p:sldId id="349" r:id="rId30"/>
    <p:sldId id="350" r:id="rId31"/>
    <p:sldId id="351" r:id="rId32"/>
    <p:sldId id="352" r:id="rId33"/>
    <p:sldId id="353" r:id="rId34"/>
    <p:sldId id="354" r:id="rId35"/>
    <p:sldId id="441" r:id="rId36"/>
    <p:sldId id="356" r:id="rId37"/>
    <p:sldId id="437" r:id="rId38"/>
    <p:sldId id="357" r:id="rId39"/>
    <p:sldId id="358" r:id="rId40"/>
    <p:sldId id="359" r:id="rId41"/>
    <p:sldId id="360" r:id="rId42"/>
    <p:sldId id="361" r:id="rId43"/>
    <p:sldId id="362" r:id="rId44"/>
    <p:sldId id="364" r:id="rId45"/>
    <p:sldId id="365" r:id="rId46"/>
    <p:sldId id="366" r:id="rId47"/>
    <p:sldId id="367" r:id="rId48"/>
    <p:sldId id="368" r:id="rId49"/>
    <p:sldId id="369" r:id="rId50"/>
    <p:sldId id="370" r:id="rId51"/>
    <p:sldId id="371" r:id="rId52"/>
    <p:sldId id="372" r:id="rId53"/>
    <p:sldId id="373" r:id="rId54"/>
    <p:sldId id="433" r:id="rId55"/>
    <p:sldId id="442" r:id="rId56"/>
    <p:sldId id="435" r:id="rId57"/>
    <p:sldId id="436" r:id="rId58"/>
    <p:sldId id="29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011"/>
    <a:srgbClr val="7675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DF6447A-24EA-4742-A8FB-1DF080B5CEFA}">
  <a:tblStyle styleId="{DDF6447A-24EA-4742-A8FB-1DF080B5CEFA}" styleName="HSBC Table">
    <a:wholeTbl>
      <a:tcTxStyle>
        <a:fontRef idx="minor">
          <a:prstClr val="black"/>
        </a:fontRef>
        <a:schemeClr val="tx1"/>
      </a:tcTxStyle>
      <a:tcStyle>
        <a:tcBdr>
          <a:left>
            <a:ln>
              <a:noFill/>
            </a:ln>
          </a:left>
          <a:right>
            <a:ln>
              <a:noFill/>
            </a:ln>
          </a:right>
          <a:top>
            <a:ln>
              <a:noFill/>
            </a:ln>
          </a:top>
          <a:bottom>
            <a:ln w="3175" cmpd="sng">
              <a:solidFill>
                <a:schemeClr val="tx1"/>
              </a:solidFill>
            </a:ln>
          </a:bottom>
          <a:insideH>
            <a:ln w="3175" cmpd="sng">
              <a:solidFill>
                <a:schemeClr val="tx1"/>
              </a:solidFill>
            </a:ln>
          </a:insideH>
          <a:insideV>
            <a:ln>
              <a:noFill/>
            </a:ln>
          </a:insideV>
        </a:tcBdr>
        <a:fill>
          <a:noFill/>
        </a:fill>
      </a:tcStyle>
    </a:wholeTbl>
    <a:band2V>
      <a:tcStyle>
        <a:tcBdr/>
        <a:fill>
          <a:solidFill>
            <a:schemeClr val="dk1">
              <a:tint val="10000"/>
            </a:schemeClr>
          </a:solidFill>
        </a:fill>
      </a:tcStyle>
    </a:band2V>
    <a:firstCol>
      <a:tcTxStyle>
        <a:fontRef idx="minor">
          <a:prstClr val="black"/>
        </a:fontRef>
        <a:schemeClr val="tx2"/>
      </a:tcTxStyle>
      <a:tcStyle>
        <a:tcBdr/>
      </a:tcStyle>
    </a:firstCol>
    <a:firstRow>
      <a:tcTxStyle b="on">
        <a:fontRef idx="minor">
          <a:prstClr val="black"/>
        </a:fontRef>
      </a:tcTxStyle>
      <a:tcStyle>
        <a:tcBdr>
          <a:bottom>
            <a:ln w="12700" cmpd="sng">
              <a:solidFill>
                <a:srgbClr val="000000"/>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6" autoAdjust="0"/>
    <p:restoredTop sz="94660"/>
  </p:normalViewPr>
  <p:slideViewPr>
    <p:cSldViewPr snapToGrid="0" showGuides="1">
      <p:cViewPr varScale="1">
        <p:scale>
          <a:sx n="114" d="100"/>
          <a:sy n="114" d="100"/>
        </p:scale>
        <p:origin x="666" y="11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70090-ED98-4AE7-A62F-A1A902CCDADB}" type="datetimeFigureOut">
              <a:rPr lang="en-GB" smtClean="0"/>
              <a:t>25/02/2019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FBB49-A62D-4379-9D4E-906C96DEC850}" type="slidenum">
              <a:rPr lang="en-GB" smtClean="0"/>
              <a:t>‹#›</a:t>
            </a:fld>
            <a:endParaRPr lang="en-GB"/>
          </a:p>
        </p:txBody>
      </p:sp>
    </p:spTree>
    <p:extLst>
      <p:ext uri="{BB962C8B-B14F-4D97-AF65-F5344CB8AC3E}">
        <p14:creationId xmlns:p14="http://schemas.microsoft.com/office/powerpoint/2010/main" val="59588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2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519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540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3.xml"/><Relationship Id="rId21" Type="http://schemas.openxmlformats.org/officeDocument/2006/relationships/image" Target="../media/image13.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2.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6.emf"/><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10.xml"/><Relationship Id="rId19" Type="http://schemas.openxmlformats.org/officeDocument/2006/relationships/image" Target="../media/image11.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16.xml"/><Relationship Id="rId21" Type="http://schemas.openxmlformats.org/officeDocument/2006/relationships/image" Target="../media/image13.emf"/><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15.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16.emf"/><Relationship Id="rId5" Type="http://schemas.openxmlformats.org/officeDocument/2006/relationships/tags" Target="../tags/tag18.xml"/><Relationship Id="rId15" Type="http://schemas.openxmlformats.org/officeDocument/2006/relationships/image" Target="../media/image22.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23.xml"/><Relationship Id="rId19" Type="http://schemas.openxmlformats.org/officeDocument/2006/relationships/image" Target="../media/image11.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HSBC_MASTERBRAND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9" cy="1137764"/>
          </a:xfrm>
          <a:prstGeom prst="rect">
            <a:avLst/>
          </a:prstGeom>
        </p:spPr>
      </p:pic>
      <p:sp>
        <p:nvSpPr>
          <p:cNvPr id="7"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rgbClr val="FF0000"/>
                </a:solidFill>
                <a:latin typeface="+mn-lt"/>
              </a:rPr>
              <a:t>Simpler, Faster, Better</a:t>
            </a:r>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9"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0"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1"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Date: XXXX</a:t>
            </a:r>
          </a:p>
        </p:txBody>
      </p:sp>
      <p:sp>
        <p:nvSpPr>
          <p:cNvPr id="12"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93033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83457"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4"/>
          </p:nvPr>
        </p:nvSpPr>
        <p:spPr>
          <a:xfrm>
            <a:off x="4259263"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5"/>
          </p:nvPr>
        </p:nvSpPr>
        <p:spPr>
          <a:xfrm>
            <a:off x="8135069"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
        <p:nvSpPr>
          <p:cNvPr id="11"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96468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383457" y="1747778"/>
            <a:ext cx="11400555" cy="442918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3697565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Tree>
    <p:extLst>
      <p:ext uri="{BB962C8B-B14F-4D97-AF65-F5344CB8AC3E}">
        <p14:creationId xmlns:p14="http://schemas.microsoft.com/office/powerpoint/2010/main" val="398466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30" name="Group 29"/>
          <p:cNvGrpSpPr/>
          <p:nvPr userDrawn="1"/>
        </p:nvGrpSpPr>
        <p:grpSpPr>
          <a:xfrm>
            <a:off x="4279086" y="2540081"/>
            <a:ext cx="3634284" cy="1819981"/>
            <a:chOff x="3175" y="374650"/>
            <a:chExt cx="12192001" cy="6105526"/>
          </a:xfrm>
        </p:grpSpPr>
        <p:sp>
          <p:nvSpPr>
            <p:cNvPr id="26" name="Freeform 9"/>
            <p:cNvSpPr>
              <a:spLocks/>
            </p:cNvSpPr>
            <p:nvPr userDrawn="1"/>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userDrawn="1"/>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1"/>
            <p:cNvSpPr>
              <a:spLocks/>
            </p:cNvSpPr>
            <p:nvPr userDrawn="1"/>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2"/>
            <p:cNvSpPr>
              <a:spLocks/>
            </p:cNvSpPr>
            <p:nvPr userDrawn="1"/>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Tree>
    <p:extLst>
      <p:ext uri="{BB962C8B-B14F-4D97-AF65-F5344CB8AC3E}">
        <p14:creationId xmlns:p14="http://schemas.microsoft.com/office/powerpoint/2010/main" val="57750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pic>
        <p:nvPicPr>
          <p:cNvPr id="9" name="Picture 8">
            <a:extLst>
              <a:ext uri="{FF2B5EF4-FFF2-40B4-BE49-F238E27FC236}">
                <a16:creationId xmlns:a16="http://schemas.microsoft.com/office/drawing/2014/main" id="{4AF1D259-95B4-1943-97E4-5E5263768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317" y="581488"/>
            <a:ext cx="7593367" cy="5695025"/>
          </a:xfrm>
          <a:prstGeom prst="rect">
            <a:avLst/>
          </a:prstGeom>
        </p:spPr>
      </p:pic>
    </p:spTree>
    <p:extLst>
      <p:ext uri="{BB962C8B-B14F-4D97-AF65-F5344CB8AC3E}">
        <p14:creationId xmlns:p14="http://schemas.microsoft.com/office/powerpoint/2010/main" val="1497105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bg1"/>
        </a:solidFill>
        <a:effectLst/>
      </p:bgPr>
    </p:bg>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797467" y="2869796"/>
            <a:ext cx="10962800" cy="1118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3200">
                <a:solidFill>
                  <a:srgbClr val="DC0009"/>
                </a:solidFill>
              </a:defRPr>
            </a:lvl1pPr>
            <a:lvl2pPr lvl="1">
              <a:spcBef>
                <a:spcPts val="0"/>
              </a:spcBef>
              <a:spcAft>
                <a:spcPts val="0"/>
              </a:spcAft>
              <a:buClr>
                <a:schemeClr val="lt1"/>
              </a:buClr>
              <a:buSzPts val="4200"/>
              <a:buNone/>
              <a:defRPr sz="5600">
                <a:solidFill>
                  <a:schemeClr val="lt1"/>
                </a:solidFill>
              </a:defRPr>
            </a:lvl2pPr>
            <a:lvl3pPr lvl="2">
              <a:spcBef>
                <a:spcPts val="0"/>
              </a:spcBef>
              <a:spcAft>
                <a:spcPts val="0"/>
              </a:spcAft>
              <a:buClr>
                <a:schemeClr val="lt1"/>
              </a:buClr>
              <a:buSzPts val="4200"/>
              <a:buNone/>
              <a:defRPr sz="5600">
                <a:solidFill>
                  <a:schemeClr val="lt1"/>
                </a:solidFill>
              </a:defRPr>
            </a:lvl3pPr>
            <a:lvl4pPr lvl="3">
              <a:spcBef>
                <a:spcPts val="0"/>
              </a:spcBef>
              <a:spcAft>
                <a:spcPts val="0"/>
              </a:spcAft>
              <a:buClr>
                <a:schemeClr val="lt1"/>
              </a:buClr>
              <a:buSzPts val="4200"/>
              <a:buNone/>
              <a:defRPr sz="5600">
                <a:solidFill>
                  <a:schemeClr val="lt1"/>
                </a:solidFill>
              </a:defRPr>
            </a:lvl4pPr>
            <a:lvl5pPr lvl="4">
              <a:spcBef>
                <a:spcPts val="0"/>
              </a:spcBef>
              <a:spcAft>
                <a:spcPts val="0"/>
              </a:spcAft>
              <a:buClr>
                <a:schemeClr val="lt1"/>
              </a:buClr>
              <a:buSzPts val="4200"/>
              <a:buNone/>
              <a:defRPr sz="5600">
                <a:solidFill>
                  <a:schemeClr val="lt1"/>
                </a:solidFill>
              </a:defRPr>
            </a:lvl5pPr>
            <a:lvl6pPr lvl="5">
              <a:spcBef>
                <a:spcPts val="0"/>
              </a:spcBef>
              <a:spcAft>
                <a:spcPts val="0"/>
              </a:spcAft>
              <a:buClr>
                <a:schemeClr val="lt1"/>
              </a:buClr>
              <a:buSzPts val="4200"/>
              <a:buNone/>
              <a:defRPr sz="5600">
                <a:solidFill>
                  <a:schemeClr val="lt1"/>
                </a:solidFill>
              </a:defRPr>
            </a:lvl6pPr>
            <a:lvl7pPr lvl="6">
              <a:spcBef>
                <a:spcPts val="0"/>
              </a:spcBef>
              <a:spcAft>
                <a:spcPts val="0"/>
              </a:spcAft>
              <a:buClr>
                <a:schemeClr val="lt1"/>
              </a:buClr>
              <a:buSzPts val="4200"/>
              <a:buNone/>
              <a:defRPr sz="5600">
                <a:solidFill>
                  <a:schemeClr val="lt1"/>
                </a:solidFill>
              </a:defRPr>
            </a:lvl7pPr>
            <a:lvl8pPr lvl="7">
              <a:spcBef>
                <a:spcPts val="0"/>
              </a:spcBef>
              <a:spcAft>
                <a:spcPts val="0"/>
              </a:spcAft>
              <a:buClr>
                <a:schemeClr val="lt1"/>
              </a:buClr>
              <a:buSzPts val="4200"/>
              <a:buNone/>
              <a:defRPr sz="5600">
                <a:solidFill>
                  <a:schemeClr val="lt1"/>
                </a:solidFill>
              </a:defRPr>
            </a:lvl8pPr>
            <a:lvl9pPr lvl="8">
              <a:spcBef>
                <a:spcPts val="0"/>
              </a:spcBef>
              <a:spcAft>
                <a:spcPts val="0"/>
              </a:spcAft>
              <a:buClr>
                <a:schemeClr val="lt1"/>
              </a:buClr>
              <a:buSzPts val="4200"/>
              <a:buNone/>
              <a:defRPr sz="5600">
                <a:solidFill>
                  <a:schemeClr val="lt1"/>
                </a:solidFill>
              </a:defRPr>
            </a:lvl9pPr>
          </a:lstStyle>
          <a:p>
            <a:endParaRPr dirty="0"/>
          </a:p>
        </p:txBody>
      </p:sp>
      <p:sp>
        <p:nvSpPr>
          <p:cNvPr id="27" name="Google Shape;27;p3"/>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2" name="Footer Placeholder 1"/>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87251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userDrawn="1"/>
        </p:nvSpPr>
        <p:spPr>
          <a:xfrm>
            <a:off x="270799" y="-410053"/>
            <a:ext cx="3058851" cy="307777"/>
          </a:xfrm>
          <a:prstGeom prst="rect">
            <a:avLst/>
          </a:prstGeom>
          <a:noFill/>
        </p:spPr>
        <p:txBody>
          <a:bodyPr wrap="none" rtlCol="0">
            <a:spAutoFit/>
          </a:bodyPr>
          <a:lstStyle/>
          <a:p>
            <a:pPr marL="0" indent="0">
              <a:spcBef>
                <a:spcPts val="1000"/>
              </a:spcBef>
              <a:buClr>
                <a:schemeClr val="accent1"/>
              </a:buClr>
              <a:buSzPct val="90000"/>
              <a:buFont typeface="Wingdings" panose="05000000000000000000" pitchFamily="2" charset="2"/>
              <a:buNone/>
            </a:pPr>
            <a:r>
              <a:rPr lang="en-GB" sz="1400" dirty="0"/>
              <a:t>Details of image location to go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12"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3"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42741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3"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20875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1950267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ver pag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15"/>
          <a:srcRect t="7550" b="13175"/>
          <a:stretch/>
        </p:blipFill>
        <p:spPr>
          <a:xfrm>
            <a:off x="0" y="0"/>
            <a:ext cx="12192001" cy="68580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j-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6" name="Footer Placeholder 5"/>
          <p:cNvSpPr>
            <a:spLocks noGrp="1"/>
          </p:cNvSpPr>
          <p:nvPr>
            <p:ph type="ftr" sz="quarter" idx="10"/>
          </p:nvPr>
        </p:nvSpPr>
        <p:spPr/>
        <p:txBody>
          <a:bodyPr/>
          <a:lstStyle>
            <a:lvl1pPr>
              <a:defRPr>
                <a:solidFill>
                  <a:schemeClr val="tx1"/>
                </a:solidFill>
              </a:defRPr>
            </a:lvl1pPr>
          </a:lstStyle>
          <a:p>
            <a:endParaRPr lang="en-US" dirty="0"/>
          </a:p>
        </p:txBody>
      </p:sp>
      <p:sp>
        <p:nvSpPr>
          <p:cNvPr id="18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85"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Version: XXXX</a:t>
            </a:r>
          </a:p>
        </p:txBody>
      </p:sp>
      <p:pic>
        <p:nvPicPr>
          <p:cNvPr id="25" name="Picture 24"/>
          <p:cNvPicPr>
            <a:picLocks noChangeAspect="1"/>
          </p:cNvPicPr>
          <p:nvPr userDrawn="1"/>
        </p:nvPicPr>
        <p:blipFill>
          <a:blip r:embed="rId29"/>
          <a:stretch>
            <a:fillRect/>
          </a:stretch>
        </p:blipFill>
        <p:spPr>
          <a:xfrm>
            <a:off x="0" y="5717857"/>
            <a:ext cx="2170785" cy="1140143"/>
          </a:xfrm>
          <a:prstGeom prst="rect">
            <a:avLst/>
          </a:prstGeom>
        </p:spPr>
      </p:pic>
      <p:sp>
        <p:nvSpPr>
          <p:cNvPr id="23"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tx1"/>
                </a:solidFill>
                <a:latin typeface="+mn-lt"/>
              </a:rPr>
              <a:t>Simpler, Faster, Better</a:t>
            </a:r>
          </a:p>
        </p:txBody>
      </p:sp>
    </p:spTree>
    <p:extLst>
      <p:ext uri="{BB962C8B-B14F-4D97-AF65-F5344CB8AC3E}">
        <p14:creationId xmlns:p14="http://schemas.microsoft.com/office/powerpoint/2010/main" val="266193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Section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488" y="0"/>
            <a:ext cx="12193488" cy="6858000"/>
          </a:xfrm>
          <a:prstGeom prst="rect">
            <a:avLst/>
          </a:prstGeom>
        </p:spPr>
      </p:pic>
      <p:pic>
        <p:nvPicPr>
          <p:cNvPr id="33"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43"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44"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5"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23"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6"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229" name="Footer Placeholder 1"/>
          <p:cNvSpPr>
            <a:spLocks noGrp="1"/>
          </p:cNvSpPr>
          <p:nvPr userDrawn="1">
            <p:ph type="ftr" sz="quarter" idx="10"/>
          </p:nvPr>
        </p:nvSpPr>
        <p:spPr>
          <a:xfrm>
            <a:off x="9667955" y="6335078"/>
            <a:ext cx="2143387" cy="158625"/>
          </a:xfrm>
        </p:spPr>
        <p:txBody>
          <a:bodyPr/>
          <a:lstStyle>
            <a:lvl1pPr marL="0" algn="r" defTabSz="857250" rtl="0" eaLnBrk="0" fontAlgn="base" latinLnBrk="0" hangingPunct="0">
              <a:lnSpc>
                <a:spcPct val="100000"/>
              </a:lnSpc>
              <a:spcBef>
                <a:spcPts val="0"/>
              </a:spcBef>
              <a:spcAft>
                <a:spcPts val="0"/>
              </a:spcAft>
              <a:defRPr lang="en-US" altLang="zh-TW" sz="938" b="0" i="0" kern="1200" dirty="0" smtClean="0">
                <a:solidFill>
                  <a:srgbClr val="D7D8D6"/>
                </a:solidFill>
                <a:latin typeface="+mj-lt"/>
                <a:ea typeface="SimHei"/>
                <a:cs typeface="Arial" charset="0"/>
              </a:defRPr>
            </a:lvl1pPr>
          </a:lstStyle>
          <a:p>
            <a:endParaRPr lang="en-US" dirty="0"/>
          </a:p>
        </p:txBody>
      </p:sp>
      <p:pic>
        <p:nvPicPr>
          <p:cNvPr id="32" name="Picture 31"/>
          <p:cNvPicPr>
            <a:picLocks noChangeAspect="1"/>
          </p:cNvPicPr>
          <p:nvPr userDrawn="1"/>
        </p:nvPicPr>
        <p:blipFill>
          <a:blip r:embed="rId29"/>
          <a:stretch>
            <a:fillRect/>
          </a:stretch>
        </p:blipFill>
        <p:spPr>
          <a:xfrm>
            <a:off x="0" y="5717857"/>
            <a:ext cx="2170785" cy="1140143"/>
          </a:xfrm>
          <a:prstGeom prst="rect">
            <a:avLst/>
          </a:prstGeom>
        </p:spPr>
      </p:pic>
      <p:sp>
        <p:nvSpPr>
          <p:cNvPr id="19" name="Title 1"/>
          <p:cNvSpPr>
            <a:spLocks noGrp="1"/>
          </p:cNvSpPr>
          <p:nvPr>
            <p:ph type="ctrTitle"/>
          </p:nvPr>
        </p:nvSpPr>
        <p:spPr>
          <a:xfrm>
            <a:off x="371475" y="1757362"/>
            <a:ext cx="11412538" cy="2976683"/>
          </a:xfrm>
        </p:spPr>
        <p:txBody>
          <a:bodyPr anchor="t" anchorCtr="0"/>
          <a:lstStyle>
            <a:lvl1pPr algn="l">
              <a:defRPr sz="440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71064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66380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31732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2/3">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6D3A93A-7ADB-4F58-9585-7CDA4DA8F3D6}"/>
              </a:ext>
            </a:extLst>
          </p:cNvPr>
          <p:cNvSpPr>
            <a:spLocks noGrp="1"/>
          </p:cNvSpPr>
          <p:nvPr>
            <p:ph sz="quarter" idx="16"/>
          </p:nvPr>
        </p:nvSpPr>
        <p:spPr>
          <a:xfrm>
            <a:off x="383458" y="1773238"/>
            <a:ext cx="3636092" cy="4403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383459" y="423380"/>
            <a:ext cx="11400381" cy="324465"/>
          </a:xfrm>
        </p:spPr>
        <p:txBody>
          <a:bodyPr/>
          <a:lstStyle/>
          <a:p>
            <a:r>
              <a:rPr lang="en-US"/>
              <a:t>Click to edit Master title style</a:t>
            </a:r>
            <a:endParaRPr lang="en-GB"/>
          </a:p>
        </p:txBody>
      </p:sp>
      <p:sp>
        <p:nvSpPr>
          <p:cNvPr id="9" name="Content Placeholder 2"/>
          <p:cNvSpPr>
            <a:spLocks noGrp="1"/>
          </p:cNvSpPr>
          <p:nvPr>
            <p:ph idx="14"/>
          </p:nvPr>
        </p:nvSpPr>
        <p:spPr>
          <a:xfrm>
            <a:off x="4259263" y="1773238"/>
            <a:ext cx="7524750" cy="4403726"/>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14076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3631" y="423380"/>
            <a:ext cx="11400381" cy="324465"/>
          </a:xfrm>
          <a:prstGeom prst="rect">
            <a:avLst/>
          </a:prstGeom>
        </p:spPr>
        <p:txBody>
          <a:bodyPr vert="horz" lIns="0" tIns="0" rIns="0" bIns="0" rtlCol="0" anchor="t" anchorCtr="0">
            <a:noAutofit/>
          </a:bodyPr>
          <a:lstStyle/>
          <a:p>
            <a:r>
              <a:rPr lang="en-US" dirty="0"/>
              <a:t>Slide title</a:t>
            </a:r>
            <a:endParaRPr lang="en-GB" dirty="0"/>
          </a:p>
        </p:txBody>
      </p:sp>
      <p:sp>
        <p:nvSpPr>
          <p:cNvPr id="3" name="Text Placeholder 2"/>
          <p:cNvSpPr>
            <a:spLocks noGrp="1"/>
          </p:cNvSpPr>
          <p:nvPr>
            <p:ph type="body" idx="1"/>
          </p:nvPr>
        </p:nvSpPr>
        <p:spPr>
          <a:xfrm>
            <a:off x="383457" y="1773238"/>
            <a:ext cx="11400555" cy="440372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cNvSpPr>
            <a:spLocks noChangeArrowheads="1"/>
          </p:cNvSpPr>
          <p:nvPr userDrawn="1"/>
        </p:nvSpPr>
        <p:spPr bwMode="gray">
          <a:xfrm>
            <a:off x="5994400" y="6388581"/>
            <a:ext cx="2032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901700" rtl="0" eaLnBrk="0" fontAlgn="base" hangingPunct="0">
              <a:lnSpc>
                <a:spcPct val="100000"/>
              </a:lnSpc>
              <a:spcBef>
                <a:spcPts val="0"/>
              </a:spcBef>
              <a:spcAft>
                <a:spcPts val="0"/>
              </a:spcAft>
            </a:pPr>
            <a:fld id="{1CF9EA00-886D-43B8-A53F-CB3B22E97C6F}" type="slidenum">
              <a:rPr lang="en-GB" altLang="zh-TW" sz="1000" b="0" i="0" kern="1200" baseline="0" smtClean="0">
                <a:solidFill>
                  <a:schemeClr val="tx1"/>
                </a:solidFill>
                <a:latin typeface="+mn-lt"/>
                <a:ea typeface="SimHei"/>
                <a:cs typeface="Arial" charset="0"/>
              </a:rPr>
              <a:pPr algn="ctr" defTabSz="901700" rtl="0" eaLnBrk="0" fontAlgn="base" hangingPunct="0">
                <a:lnSpc>
                  <a:spcPct val="100000"/>
                </a:lnSpc>
                <a:spcBef>
                  <a:spcPts val="0"/>
                </a:spcBef>
                <a:spcAft>
                  <a:spcPts val="0"/>
                </a:spcAft>
              </a:pPr>
              <a:t>‹#›</a:t>
            </a:fld>
            <a:endParaRPr lang="en-GB" altLang="zh-TW" sz="1000" b="0" i="0" kern="1200" baseline="0" dirty="0">
              <a:solidFill>
                <a:schemeClr val="tx1"/>
              </a:solidFill>
              <a:latin typeface="+mn-lt"/>
              <a:ea typeface="SimHei"/>
              <a:cs typeface="Arial" charset="0"/>
            </a:endParaRPr>
          </a:p>
        </p:txBody>
      </p:sp>
      <p:sp>
        <p:nvSpPr>
          <p:cNvPr id="9"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Tree>
    <p:extLst>
      <p:ext uri="{BB962C8B-B14F-4D97-AF65-F5344CB8AC3E}">
        <p14:creationId xmlns:p14="http://schemas.microsoft.com/office/powerpoint/2010/main" val="3562243721"/>
      </p:ext>
    </p:extLst>
  </p:cSld>
  <p:clrMap bg1="lt1" tx1="dk1" bg2="lt2" tx2="dk2" accent1="accent1" accent2="accent2" accent3="accent3" accent4="accent4" accent5="accent5" accent6="accent6" hlink="hlink" folHlink="folHlink"/>
  <p:sldLayoutIdLst>
    <p:sldLayoutId id="2147483705" r:id="rId1"/>
    <p:sldLayoutId id="2147483701" r:id="rId2"/>
    <p:sldLayoutId id="2147483712" r:id="rId3"/>
    <p:sldLayoutId id="2147483715" r:id="rId4"/>
    <p:sldLayoutId id="2147483717" r:id="rId5"/>
    <p:sldLayoutId id="2147483716" r:id="rId6"/>
    <p:sldLayoutId id="2147483667" r:id="rId7"/>
    <p:sldLayoutId id="2147483706" r:id="rId8"/>
    <p:sldLayoutId id="2147483681" r:id="rId9"/>
    <p:sldLayoutId id="2147483684" r:id="rId10"/>
    <p:sldLayoutId id="2147483650" r:id="rId11"/>
    <p:sldLayoutId id="2147483688" r:id="rId12"/>
    <p:sldLayoutId id="2147483690" r:id="rId13"/>
    <p:sldLayoutId id="2147483718" r:id="rId14"/>
    <p:sldLayoutId id="2147483719" r:id="rId15"/>
  </p:sldLayoutIdLst>
  <p:hf sldNum="0" hdr="0" ftr="0" dt="0"/>
  <p:txStyles>
    <p:titleStyle>
      <a:lvl1pPr algn="l" defTabSz="914400" rtl="0" eaLnBrk="1" latinLnBrk="0" hangingPunct="1">
        <a:lnSpc>
          <a:spcPct val="100000"/>
        </a:lnSpc>
        <a:spcBef>
          <a:spcPct val="0"/>
        </a:spcBef>
        <a:buNone/>
        <a:defRPr sz="1800" kern="1200">
          <a:solidFill>
            <a:schemeClr val="tx1"/>
          </a:solidFill>
          <a:latin typeface="+mj-lt"/>
          <a:ea typeface="+mj-ea"/>
          <a:cs typeface="+mj-cs"/>
        </a:defRPr>
      </a:lvl1pPr>
    </p:titleStyle>
    <p:bodyStyle>
      <a:lvl1pPr marL="360000" indent="-360000" algn="l" defTabSz="914400" rtl="0" eaLnBrk="1" latinLnBrk="0" hangingPunct="1">
        <a:lnSpc>
          <a:spcPct val="100000"/>
        </a:lnSpc>
        <a:spcBef>
          <a:spcPts val="1000"/>
        </a:spcBef>
        <a:buClr>
          <a:schemeClr val="accent1"/>
        </a:buClr>
        <a:buSzPct val="90000"/>
        <a:buFont typeface="Wingdings" panose="05000000000000000000" pitchFamily="2" charset="2"/>
        <a:buChar char="u"/>
        <a:defRPr sz="1400" kern="1200">
          <a:solidFill>
            <a:schemeClr val="tx1"/>
          </a:solidFill>
          <a:latin typeface="+mn-lt"/>
          <a:ea typeface="+mn-ea"/>
          <a:cs typeface="+mn-cs"/>
        </a:defRPr>
      </a:lvl1pPr>
      <a:lvl2pPr marL="719138" indent="-358775" algn="l" defTabSz="914400" rtl="0" eaLnBrk="1" latinLnBrk="0" hangingPunct="1">
        <a:lnSpc>
          <a:spcPct val="100000"/>
        </a:lnSpc>
        <a:spcBef>
          <a:spcPts val="500"/>
        </a:spcBef>
        <a:buClr>
          <a:schemeClr val="accent1"/>
        </a:buClr>
        <a:buSzPct val="100000"/>
        <a:buFont typeface="Wingdings 2" panose="05020102010507070707" pitchFamily="18" charset="2"/>
        <a:buChar char=""/>
        <a:defRPr sz="1400" kern="1200">
          <a:solidFill>
            <a:schemeClr val="tx1"/>
          </a:solidFill>
          <a:latin typeface="+mn-lt"/>
          <a:ea typeface="+mn-ea"/>
          <a:cs typeface="+mn-cs"/>
        </a:defRPr>
      </a:lvl2pPr>
      <a:lvl3pPr marL="1074738"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355600" algn="l"/>
          <a:tab pos="1163638" algn="l"/>
        </a:tabLst>
        <a:defRPr sz="1400" kern="1200">
          <a:solidFill>
            <a:schemeClr val="tx1"/>
          </a:solidFill>
          <a:latin typeface="+mn-lt"/>
          <a:ea typeface="+mn-ea"/>
          <a:cs typeface="+mn-cs"/>
        </a:defRPr>
      </a:lvl3pPr>
      <a:lvl4pPr marL="14382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88900" algn="l"/>
          <a:tab pos="1339850" algn="l"/>
        </a:tabLst>
        <a:defRPr sz="1400" kern="1200">
          <a:solidFill>
            <a:schemeClr val="tx1"/>
          </a:solidFill>
          <a:latin typeface="+mn-lt"/>
          <a:ea typeface="+mn-ea"/>
          <a:cs typeface="+mn-cs"/>
        </a:defRPr>
      </a:lvl4pPr>
      <a:lvl5pPr marL="17938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1882775" algn="l"/>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2160" userDrawn="1">
          <p15:clr>
            <a:srgbClr val="F26B43"/>
          </p15:clr>
        </p15:guide>
        <p15:guide id="3" orient="horz" pos="504" userDrawn="1">
          <p15:clr>
            <a:srgbClr val="F26B43"/>
          </p15:clr>
        </p15:guide>
        <p15:guide id="4" pos="7423" userDrawn="1">
          <p15:clr>
            <a:srgbClr val="F26B43"/>
          </p15:clr>
        </p15:guide>
        <p15:guide id="5" pos="234" userDrawn="1">
          <p15:clr>
            <a:srgbClr val="F26B43"/>
          </p15:clr>
        </p15:guide>
        <p15:guide id="6" orient="horz" pos="1107" userDrawn="1">
          <p15:clr>
            <a:srgbClr val="F26B43"/>
          </p15:clr>
        </p15:guide>
        <p15:guide id="7" pos="2683" userDrawn="1">
          <p15:clr>
            <a:srgbClr val="F26B43"/>
          </p15:clr>
        </p15:guide>
        <p15:guide id="8" orient="horz" pos="38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0.png"/><Relationship Id="rId1" Type="http://schemas.openxmlformats.org/officeDocument/2006/relationships/slideLayout" Target="../slideLayouts/slideLayout9.xml"/><Relationship Id="rId4" Type="http://schemas.openxmlformats.org/officeDocument/2006/relationships/image" Target="../media/image49.gif"/></Relationships>
</file>

<file path=ppt/slides/_rels/slide3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Intro</a:t>
            </a:r>
            <a:r>
              <a:rPr lang="en-US" dirty="0"/>
              <a:t>duction</a:t>
            </a:r>
            <a:r>
              <a:rPr lang="en" dirty="0"/>
              <a:t> to Machine learning</a:t>
            </a:r>
            <a:endParaRPr lang="en-US" dirty="0"/>
          </a:p>
        </p:txBody>
      </p:sp>
      <p:sp>
        <p:nvSpPr>
          <p:cNvPr id="5" name="Subtitle 4"/>
          <p:cNvSpPr>
            <a:spLocks noGrp="1"/>
          </p:cNvSpPr>
          <p:nvPr>
            <p:ph type="body" sz="quarter" idx="11"/>
          </p:nvPr>
        </p:nvSpPr>
        <p:spPr/>
        <p:txBody>
          <a:bodyPr/>
          <a:lstStyle/>
          <a:p>
            <a:r>
              <a:rPr lang="en-GB" dirty="0"/>
              <a:t>FEB 2019</a:t>
            </a:r>
          </a:p>
        </p:txBody>
      </p:sp>
      <p:sp>
        <p:nvSpPr>
          <p:cNvPr id="7" name="Text Placeholder 6">
            <a:extLst>
              <a:ext uri="{FF2B5EF4-FFF2-40B4-BE49-F238E27FC236}">
                <a16:creationId xmlns:a16="http://schemas.microsoft.com/office/drawing/2014/main" id="{8AA6D42F-46E3-4017-AFA7-E12A3BD09D3C}"/>
              </a:ext>
            </a:extLst>
          </p:cNvPr>
          <p:cNvSpPr>
            <a:spLocks noGrp="1"/>
          </p:cNvSpPr>
          <p:nvPr>
            <p:ph type="body" sz="quarter" idx="14"/>
          </p:nvPr>
        </p:nvSpPr>
        <p:spPr/>
        <p:txBody>
          <a:bodyPr/>
          <a:lstStyle/>
          <a:p>
            <a:r>
              <a:rPr lang="en-US" dirty="0"/>
              <a:t>Prepared by - Ishan</a:t>
            </a:r>
          </a:p>
        </p:txBody>
      </p:sp>
    </p:spTree>
    <p:extLst>
      <p:ext uri="{BB962C8B-B14F-4D97-AF65-F5344CB8AC3E}">
        <p14:creationId xmlns:p14="http://schemas.microsoft.com/office/powerpoint/2010/main" val="234521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Self Driving Car</a:t>
            </a:r>
          </a:p>
        </p:txBody>
      </p:sp>
      <p:pic>
        <p:nvPicPr>
          <p:cNvPr id="10" name="Picture 9">
            <a:extLst>
              <a:ext uri="{FF2B5EF4-FFF2-40B4-BE49-F238E27FC236}">
                <a16:creationId xmlns:a16="http://schemas.microsoft.com/office/drawing/2014/main" id="{D05202B5-AD72-477F-9F99-C1E039418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527" y="1355282"/>
            <a:ext cx="6978946" cy="4147435"/>
          </a:xfrm>
          <a:prstGeom prst="rect">
            <a:avLst/>
          </a:prstGeom>
        </p:spPr>
      </p:pic>
    </p:spTree>
    <p:extLst>
      <p:ext uri="{BB962C8B-B14F-4D97-AF65-F5344CB8AC3E}">
        <p14:creationId xmlns:p14="http://schemas.microsoft.com/office/powerpoint/2010/main" val="1695849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Reinforcement Learning</a:t>
            </a:r>
          </a:p>
        </p:txBody>
      </p:sp>
      <p:pic>
        <p:nvPicPr>
          <p:cNvPr id="10" name="Picture 9">
            <a:extLst>
              <a:ext uri="{FF2B5EF4-FFF2-40B4-BE49-F238E27FC236}">
                <a16:creationId xmlns:a16="http://schemas.microsoft.com/office/drawing/2014/main" id="{61CA800E-AAA5-4997-9237-8CFF45AE7C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212" y="1554074"/>
            <a:ext cx="4358071" cy="3749849"/>
          </a:xfrm>
          <a:prstGeom prst="rect">
            <a:avLst/>
          </a:prstGeom>
        </p:spPr>
      </p:pic>
      <p:pic>
        <p:nvPicPr>
          <p:cNvPr id="1026" name="Picture 2" descr="Related image">
            <a:extLst>
              <a:ext uri="{FF2B5EF4-FFF2-40B4-BE49-F238E27FC236}">
                <a16:creationId xmlns:a16="http://schemas.microsoft.com/office/drawing/2014/main" id="{6222216B-283E-4626-9445-478F755CA22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96980" y="1554074"/>
            <a:ext cx="6681247" cy="374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81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Deep Fakes</a:t>
            </a:r>
          </a:p>
        </p:txBody>
      </p:sp>
      <p:pic>
        <p:nvPicPr>
          <p:cNvPr id="10" name="Picture 9">
            <a:extLst>
              <a:ext uri="{FF2B5EF4-FFF2-40B4-BE49-F238E27FC236}">
                <a16:creationId xmlns:a16="http://schemas.microsoft.com/office/drawing/2014/main" id="{603F2F4D-5860-41D5-81CE-CB01BB431C28}"/>
              </a:ext>
            </a:extLst>
          </p:cNvPr>
          <p:cNvPicPr>
            <a:picLocks noChangeAspect="1"/>
          </p:cNvPicPr>
          <p:nvPr/>
        </p:nvPicPr>
        <p:blipFill>
          <a:blip r:embed="rId2"/>
          <a:stretch>
            <a:fillRect/>
          </a:stretch>
        </p:blipFill>
        <p:spPr>
          <a:xfrm>
            <a:off x="2247443" y="1264187"/>
            <a:ext cx="7697114" cy="4329626"/>
          </a:xfrm>
          <a:prstGeom prst="rect">
            <a:avLst/>
          </a:prstGeom>
        </p:spPr>
      </p:pic>
    </p:spTree>
    <p:extLst>
      <p:ext uri="{BB962C8B-B14F-4D97-AF65-F5344CB8AC3E}">
        <p14:creationId xmlns:p14="http://schemas.microsoft.com/office/powerpoint/2010/main" val="266441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Machine Learning Pipeline</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endParaRPr lang="en-US" dirty="0"/>
          </a:p>
          <a:p>
            <a:endParaRPr lang="en-US" dirty="0"/>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574562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Ingestion</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Data ingestion is the process of obtaining and importing data. Data can be streamed in real time or ingested in batches.</a:t>
            </a:r>
          </a:p>
          <a:p>
            <a:r>
              <a:rPr lang="en-US" dirty="0"/>
              <a:t>Extract, Transform, Load (ETL) is the general procedure of copying data from one or more sources into a destination system which represents the data differently from the source(s).</a:t>
            </a:r>
          </a:p>
          <a:p>
            <a:r>
              <a:rPr lang="en-US" dirty="0"/>
              <a:t>A data lake is a system or repository of data stored in its natural format, usually object blobs or files.</a:t>
            </a:r>
          </a:p>
          <a:p>
            <a:endParaRPr lang="en-US" dirty="0"/>
          </a:p>
          <a:p>
            <a:endParaRPr lang="en-US" dirty="0"/>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1824138" y="3410904"/>
            <a:ext cx="1676400" cy="241896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198206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Preparation</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Data preparation is the act of preparing (or pre-processing) raw data or disparate data sources into refined information assets that can be used effectively for various business purposes, such as analysis.</a:t>
            </a:r>
          </a:p>
          <a:p>
            <a:r>
              <a:rPr lang="en-US" dirty="0"/>
              <a:t>When you normalize data you eliminate the units of measurement for data, enabling you to easily compare data from different places.</a:t>
            </a:r>
          </a:p>
          <a:p>
            <a:r>
              <a:rPr lang="en-US" dirty="0"/>
              <a:t>Using deep analysis of data to help you with decision making is a good idea but it can also backfire if the data is biased.</a:t>
            </a:r>
          </a:p>
          <a:p>
            <a:endParaRPr lang="en-US" dirty="0"/>
          </a:p>
          <a:p>
            <a:endParaRPr lang="en-US" dirty="0"/>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3561417" y="3268045"/>
            <a:ext cx="1676400" cy="241896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95216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Model Training</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The process of training an ML model involves providing an ML algorithm (that is, the learning algorithm) with training data to learn from. The term ML model refers to the model artifact that is created by the training process. </a:t>
            </a:r>
          </a:p>
          <a:p>
            <a:r>
              <a:rPr lang="en-US" dirty="0"/>
              <a:t>You can use the ML model to get predictions on new data for which you do not know the target.</a:t>
            </a:r>
          </a:p>
          <a:p>
            <a:endParaRPr lang="en-US" dirty="0"/>
          </a:p>
          <a:p>
            <a:endParaRPr lang="en-US" dirty="0"/>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5237635" y="3259836"/>
            <a:ext cx="1676400" cy="1366203"/>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868542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Model Deployment</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The concept of deployment in data science refers to the application of a model for prediction using new data. Building a model is generally not the end of the project.</a:t>
            </a:r>
          </a:p>
          <a:p>
            <a:r>
              <a:rPr lang="en-US" dirty="0"/>
              <a:t>Depending on the requirements, the deployment phase can be as simple as generating a report or as complex as implementing a repeatable data science process.</a:t>
            </a:r>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7048894" y="3322320"/>
            <a:ext cx="1676400" cy="2010561"/>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479989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Prediction refers to the output of an algorithm after it has been trained on a historical dataset and applied to new data when you're trying to forecast the likelihood of a particular outcome.</a:t>
            </a:r>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8789077" y="3307080"/>
            <a:ext cx="1676400" cy="1295758"/>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544008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Retraining </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Used to maintain machine learning systems.</a:t>
            </a:r>
          </a:p>
          <a:p>
            <a:r>
              <a:rPr lang="en-US" dirty="0"/>
              <a:t>Ensures that the predictions continue to be accurate, with the help of new training data.</a:t>
            </a:r>
          </a:p>
          <a:p>
            <a:r>
              <a:rPr lang="en-US" dirty="0"/>
              <a:t>Some of the ways to ensure this : manual retraining, continuous learning.</a:t>
            </a:r>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5271040" y="5517934"/>
            <a:ext cx="1676400" cy="743128"/>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00054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378840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5BB9-3CD2-4366-BCCC-7E5A87EBD134}"/>
              </a:ext>
            </a:extLst>
          </p:cNvPr>
          <p:cNvSpPr>
            <a:spLocks noGrp="1"/>
          </p:cNvSpPr>
          <p:nvPr>
            <p:ph type="title"/>
          </p:nvPr>
        </p:nvSpPr>
        <p:spPr/>
        <p:txBody>
          <a:bodyPr/>
          <a:lstStyle/>
          <a:p>
            <a:r>
              <a:rPr lang="en-US" dirty="0"/>
              <a:t>Common terminologies in ML</a:t>
            </a:r>
          </a:p>
        </p:txBody>
      </p:sp>
      <p:sp>
        <p:nvSpPr>
          <p:cNvPr id="3" name="Content Placeholder 2">
            <a:extLst>
              <a:ext uri="{FF2B5EF4-FFF2-40B4-BE49-F238E27FC236}">
                <a16:creationId xmlns:a16="http://schemas.microsoft.com/office/drawing/2014/main" id="{E181F2D2-CAA0-41D8-B67B-A1900DBF2F83}"/>
              </a:ext>
            </a:extLst>
          </p:cNvPr>
          <p:cNvSpPr>
            <a:spLocks noGrp="1"/>
          </p:cNvSpPr>
          <p:nvPr>
            <p:ph idx="1"/>
          </p:nvPr>
        </p:nvSpPr>
        <p:spPr/>
        <p:txBody>
          <a:bodyPr/>
          <a:lstStyle/>
          <a:p>
            <a:r>
              <a:rPr lang="en-US" b="1" dirty="0"/>
              <a:t>Accuracy</a:t>
            </a:r>
            <a:r>
              <a:rPr lang="en-US" dirty="0"/>
              <a:t> </a:t>
            </a:r>
          </a:p>
          <a:p>
            <a:r>
              <a:rPr lang="en-US" b="1" dirty="0"/>
              <a:t>Bag of words</a:t>
            </a:r>
            <a:r>
              <a:rPr lang="en-US" dirty="0"/>
              <a:t>: A representation of the words in a phrase or passage, irrespective of order. For example, bag of words represents the following three phrases identically:</a:t>
            </a:r>
          </a:p>
          <a:p>
            <a:pPr lvl="1"/>
            <a:r>
              <a:rPr lang="en-US" dirty="0"/>
              <a:t>the dog jumps</a:t>
            </a:r>
          </a:p>
          <a:p>
            <a:pPr lvl="1"/>
            <a:r>
              <a:rPr lang="en-US" dirty="0"/>
              <a:t>jumps the dog</a:t>
            </a:r>
          </a:p>
          <a:p>
            <a:pPr lvl="1"/>
            <a:r>
              <a:rPr lang="en-US" dirty="0"/>
              <a:t>dog jumps the</a:t>
            </a:r>
          </a:p>
          <a:p>
            <a:endParaRPr lang="en-US" dirty="0"/>
          </a:p>
          <a:p>
            <a:r>
              <a:rPr lang="en-US" b="1" dirty="0"/>
              <a:t>Cross-validation</a:t>
            </a:r>
            <a:r>
              <a:rPr lang="en-US" dirty="0"/>
              <a:t>: A mechanism for estimating how well a model will generalize to new data by testing the model against one or more non-overlapping data subsets withheld from the training set.</a:t>
            </a:r>
          </a:p>
          <a:p>
            <a:r>
              <a:rPr lang="en-US" b="1" dirty="0" err="1"/>
              <a:t>DataFrame</a:t>
            </a:r>
            <a:r>
              <a:rPr lang="en-US" dirty="0"/>
              <a:t>: A popular datatype for representing datasets in pandas. A </a:t>
            </a:r>
            <a:r>
              <a:rPr lang="en-US" dirty="0" err="1"/>
              <a:t>DataFrame</a:t>
            </a:r>
            <a:r>
              <a:rPr lang="en-US" dirty="0"/>
              <a:t> is analogous to a table. Each column of the </a:t>
            </a:r>
            <a:r>
              <a:rPr lang="en-US" dirty="0" err="1"/>
              <a:t>DataFrame</a:t>
            </a:r>
            <a:r>
              <a:rPr lang="en-US" dirty="0"/>
              <a:t> has a name (a header), and each row is identified by a number.</a:t>
            </a:r>
          </a:p>
          <a:p>
            <a:r>
              <a:rPr lang="en-US" b="1" dirty="0"/>
              <a:t>Feature</a:t>
            </a:r>
            <a:r>
              <a:rPr lang="en-US" dirty="0"/>
              <a:t>: An input variable used in making predictions.</a:t>
            </a:r>
          </a:p>
          <a:p>
            <a:r>
              <a:rPr lang="en-US" b="1" dirty="0"/>
              <a:t>Feature set</a:t>
            </a:r>
            <a:r>
              <a:rPr lang="en-US" dirty="0"/>
              <a:t>: The group of features your machine learning model trains on. For example, postal code, property size, and property condition might comprise a simple feature set for a model that predicts housing prices.</a:t>
            </a:r>
          </a:p>
          <a:p>
            <a:endParaRPr lang="en-US" dirty="0"/>
          </a:p>
          <a:p>
            <a:endParaRPr lang="en-US" dirty="0"/>
          </a:p>
        </p:txBody>
      </p:sp>
      <p:pic>
        <p:nvPicPr>
          <p:cNvPr id="6" name="Picture 5">
            <a:extLst>
              <a:ext uri="{FF2B5EF4-FFF2-40B4-BE49-F238E27FC236}">
                <a16:creationId xmlns:a16="http://schemas.microsoft.com/office/drawing/2014/main" id="{F67B8324-6629-417A-B10A-3C7C8D4348F9}"/>
              </a:ext>
            </a:extLst>
          </p:cNvPr>
          <p:cNvPicPr>
            <a:picLocks noChangeAspect="1"/>
          </p:cNvPicPr>
          <p:nvPr/>
        </p:nvPicPr>
        <p:blipFill>
          <a:blip r:embed="rId2"/>
          <a:stretch>
            <a:fillRect/>
          </a:stretch>
        </p:blipFill>
        <p:spPr>
          <a:xfrm>
            <a:off x="1444120" y="1747778"/>
            <a:ext cx="1459729" cy="328574"/>
          </a:xfrm>
          <a:prstGeom prst="rect">
            <a:avLst/>
          </a:prstGeom>
        </p:spPr>
      </p:pic>
    </p:spTree>
    <p:extLst>
      <p:ext uri="{BB962C8B-B14F-4D97-AF65-F5344CB8AC3E}">
        <p14:creationId xmlns:p14="http://schemas.microsoft.com/office/powerpoint/2010/main" val="545955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140543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EABC-D8F6-440F-8596-88B9F966FE2C}"/>
              </a:ext>
            </a:extLst>
          </p:cNvPr>
          <p:cNvSpPr>
            <a:spLocks noGrp="1"/>
          </p:cNvSpPr>
          <p:nvPr>
            <p:ph type="title"/>
          </p:nvPr>
        </p:nvSpPr>
        <p:spPr/>
        <p:txBody>
          <a:bodyPr/>
          <a:lstStyle/>
          <a:p>
            <a:r>
              <a:rPr lang="en-US" dirty="0"/>
              <a:t>Main categories</a:t>
            </a:r>
            <a:r>
              <a:rPr lang="en" dirty="0"/>
              <a:t> of ML algorithms</a:t>
            </a:r>
            <a:endParaRPr lang="en-US" dirty="0"/>
          </a:p>
        </p:txBody>
      </p:sp>
      <p:pic>
        <p:nvPicPr>
          <p:cNvPr id="7" name="Content Placeholder 6">
            <a:extLst>
              <a:ext uri="{FF2B5EF4-FFF2-40B4-BE49-F238E27FC236}">
                <a16:creationId xmlns:a16="http://schemas.microsoft.com/office/drawing/2014/main" id="{78344604-45C4-4816-9A47-C953E7BB58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364" y="1442760"/>
            <a:ext cx="5525271" cy="3972479"/>
          </a:xfrm>
        </p:spPr>
      </p:pic>
    </p:spTree>
    <p:extLst>
      <p:ext uri="{BB962C8B-B14F-4D97-AF65-F5344CB8AC3E}">
        <p14:creationId xmlns:p14="http://schemas.microsoft.com/office/powerpoint/2010/main" val="127307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614600" y="1143337"/>
            <a:ext cx="10962800" cy="1118400"/>
          </a:xfrm>
          <a:prstGeom prst="rect">
            <a:avLst/>
          </a:prstGeom>
        </p:spPr>
        <p:txBody>
          <a:bodyPr spcFirstLastPara="1" vert="horz" wrap="square" lIns="121900" tIns="121900" rIns="121900" bIns="121900" rtlCol="0" anchor="ctr" anchorCtr="0">
            <a:noAutofit/>
          </a:bodyPr>
          <a:lstStyle/>
          <a:p>
            <a:r>
              <a:rPr lang="en-US" dirty="0"/>
              <a:t>Supervised Algorithms</a:t>
            </a:r>
            <a:endParaRPr dirty="0"/>
          </a:p>
        </p:txBody>
      </p:sp>
      <p:sp>
        <p:nvSpPr>
          <p:cNvPr id="4" name="TextBox 3">
            <a:extLst>
              <a:ext uri="{FF2B5EF4-FFF2-40B4-BE49-F238E27FC236}">
                <a16:creationId xmlns:a16="http://schemas.microsoft.com/office/drawing/2014/main" id="{ED5B7F3A-CD1E-4240-AD09-B91F85FD9835}"/>
              </a:ext>
            </a:extLst>
          </p:cNvPr>
          <p:cNvSpPr txBox="1"/>
          <p:nvPr/>
        </p:nvSpPr>
        <p:spPr>
          <a:xfrm>
            <a:off x="614601" y="2918960"/>
            <a:ext cx="7758855" cy="1241622"/>
          </a:xfrm>
          <a:prstGeom prst="rect">
            <a:avLst/>
          </a:prstGeom>
          <a:noFill/>
        </p:spPr>
        <p:txBody>
          <a:bodyPr wrap="none" rtlCol="0">
            <a:spAutoFit/>
          </a:bodyPr>
          <a:lstStyle/>
          <a:p>
            <a:r>
              <a:rPr lang="en-US" sz="1867" b="1" dirty="0"/>
              <a:t>“</a:t>
            </a:r>
            <a:r>
              <a:rPr lang="en-US" sz="1867" b="1" i="1" dirty="0"/>
              <a:t>The outcome or output for the given input is known</a:t>
            </a:r>
            <a:r>
              <a:rPr lang="en-US" sz="1867" dirty="0"/>
              <a:t> </a:t>
            </a:r>
            <a:r>
              <a:rPr lang="en-US" sz="1867" b="1" i="1" dirty="0"/>
              <a:t>before itself”</a:t>
            </a:r>
          </a:p>
          <a:p>
            <a:r>
              <a:rPr lang="en-US" sz="1867" dirty="0"/>
              <a:t> and the machine must be able to map or assign the given input to the output.</a:t>
            </a:r>
          </a:p>
          <a:p>
            <a:endParaRPr lang="en-US" sz="1867" dirty="0"/>
          </a:p>
          <a:p>
            <a:r>
              <a:rPr lang="en-US" sz="1867" dirty="0"/>
              <a:t>Examples : Regression, Classification</a:t>
            </a:r>
          </a:p>
        </p:txBody>
      </p:sp>
    </p:spTree>
    <p:extLst>
      <p:ext uri="{BB962C8B-B14F-4D97-AF65-F5344CB8AC3E}">
        <p14:creationId xmlns:p14="http://schemas.microsoft.com/office/powerpoint/2010/main" val="62930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1CDF6DE-6F2E-4D45-9F19-00F387FCF221}"/>
              </a:ext>
            </a:extLst>
          </p:cNvPr>
          <p:cNvSpPr>
            <a:spLocks noGrp="1"/>
          </p:cNvSpPr>
          <p:nvPr>
            <p:ph sz="quarter" idx="16"/>
          </p:nvPr>
        </p:nvSpPr>
        <p:spPr>
          <a:xfrm>
            <a:off x="383458" y="1773238"/>
            <a:ext cx="5688012" cy="4403725"/>
          </a:xfrm>
        </p:spPr>
        <p:txBody>
          <a:bodyPr/>
          <a:lstStyle/>
          <a:p>
            <a:pPr marL="0" indent="0">
              <a:buNone/>
            </a:pPr>
            <a:r>
              <a:rPr lang="en-US" b="1" dirty="0"/>
              <a:t>Regression</a:t>
            </a:r>
            <a:br>
              <a:rPr lang="en-US" dirty="0"/>
            </a:br>
            <a:r>
              <a:rPr lang="en-US" dirty="0"/>
              <a:t>Predict house price based on the area of house.</a:t>
            </a:r>
          </a:p>
          <a:p>
            <a:pPr marL="0" indent="0">
              <a:buNone/>
            </a:pPr>
            <a:endParaRPr lang="en-US" dirty="0"/>
          </a:p>
          <a:p>
            <a:pPr marL="0" indent="0">
              <a:buNone/>
            </a:pPr>
            <a:r>
              <a:rPr lang="en-US" dirty="0"/>
              <a:t>Learn a function mapping an input element to a real value.</a:t>
            </a:r>
            <a:br>
              <a:rPr lang="en-US" dirty="0"/>
            </a:br>
            <a:br>
              <a:rPr lang="en-US" dirty="0"/>
            </a:br>
            <a:r>
              <a:rPr lang="en-US" dirty="0" err="1"/>
              <a:t>i.e</a:t>
            </a:r>
            <a:r>
              <a:rPr lang="en-US" dirty="0"/>
              <a:t>: Predict the temperature of tomorrow given some </a:t>
            </a:r>
            <a:r>
              <a:rPr lang="en-US" dirty="0" err="1"/>
              <a:t>meteo</a:t>
            </a:r>
            <a:r>
              <a:rPr lang="en-US" dirty="0"/>
              <a:t> signals</a:t>
            </a:r>
          </a:p>
          <a:p>
            <a:endParaRPr lang="en-US" dirty="0"/>
          </a:p>
          <a:p>
            <a:endParaRPr lang="en-US" dirty="0"/>
          </a:p>
        </p:txBody>
      </p:sp>
      <p:sp>
        <p:nvSpPr>
          <p:cNvPr id="6" name="Title 5">
            <a:extLst>
              <a:ext uri="{FF2B5EF4-FFF2-40B4-BE49-F238E27FC236}">
                <a16:creationId xmlns:a16="http://schemas.microsoft.com/office/drawing/2014/main" id="{4D872F4C-B5C1-4BA8-890E-EBF7B57DBC7C}"/>
              </a:ext>
            </a:extLst>
          </p:cNvPr>
          <p:cNvSpPr>
            <a:spLocks noGrp="1"/>
          </p:cNvSpPr>
          <p:nvPr>
            <p:ph type="title"/>
          </p:nvPr>
        </p:nvSpPr>
        <p:spPr/>
        <p:txBody>
          <a:bodyPr/>
          <a:lstStyle/>
          <a:p>
            <a:r>
              <a:rPr lang="en-US" dirty="0"/>
              <a:t>Regression vs Classification</a:t>
            </a:r>
          </a:p>
        </p:txBody>
      </p:sp>
      <p:pic>
        <p:nvPicPr>
          <p:cNvPr id="10" name="Content Placeholder 9">
            <a:extLst>
              <a:ext uri="{FF2B5EF4-FFF2-40B4-BE49-F238E27FC236}">
                <a16:creationId xmlns:a16="http://schemas.microsoft.com/office/drawing/2014/main" id="{C2C03430-9F43-4C95-B294-70103106349B}"/>
              </a:ext>
            </a:extLst>
          </p:cNvPr>
          <p:cNvPicPr>
            <a:picLocks noGrp="1" noChangeAspect="1"/>
          </p:cNvPicPr>
          <p:nvPr>
            <p:ph idx="14"/>
          </p:nvPr>
        </p:nvPicPr>
        <p:blipFill>
          <a:blip r:embed="rId2"/>
          <a:stretch>
            <a:fillRect/>
          </a:stretch>
        </p:blipFill>
        <p:spPr>
          <a:xfrm>
            <a:off x="6632470" y="2103466"/>
            <a:ext cx="4615072" cy="3743268"/>
          </a:xfrm>
          <a:prstGeom prst="rect">
            <a:avLst/>
          </a:prstGeom>
        </p:spPr>
      </p:pic>
    </p:spTree>
    <p:extLst>
      <p:ext uri="{BB962C8B-B14F-4D97-AF65-F5344CB8AC3E}">
        <p14:creationId xmlns:p14="http://schemas.microsoft.com/office/powerpoint/2010/main" val="50824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1CDF6DE-6F2E-4D45-9F19-00F387FCF221}"/>
              </a:ext>
            </a:extLst>
          </p:cNvPr>
          <p:cNvSpPr>
            <a:spLocks noGrp="1"/>
          </p:cNvSpPr>
          <p:nvPr>
            <p:ph sz="quarter" idx="16"/>
          </p:nvPr>
        </p:nvSpPr>
        <p:spPr>
          <a:xfrm>
            <a:off x="383458" y="1773238"/>
            <a:ext cx="5688012" cy="4403725"/>
          </a:xfrm>
        </p:spPr>
        <p:txBody>
          <a:bodyPr/>
          <a:lstStyle/>
          <a:p>
            <a:pPr marL="0" indent="0">
              <a:buNone/>
            </a:pPr>
            <a:r>
              <a:rPr lang="en-US" b="1" dirty="0"/>
              <a:t>Classification</a:t>
            </a:r>
            <a:br>
              <a:rPr lang="en-US" b="1" dirty="0"/>
            </a:br>
            <a:r>
              <a:rPr lang="en-US" dirty="0"/>
              <a:t>Predict flower category based on its dimensions.</a:t>
            </a:r>
          </a:p>
          <a:p>
            <a:pPr marL="0" indent="0">
              <a:buNone/>
            </a:pPr>
            <a:r>
              <a:rPr lang="en-US" dirty="0"/>
              <a:t>Learn a function mapping an input element to a class (within a finite set of possible classes).</a:t>
            </a:r>
          </a:p>
          <a:p>
            <a:pPr marL="0" indent="0">
              <a:buNone/>
            </a:pPr>
            <a:r>
              <a:rPr lang="en-US" dirty="0" err="1"/>
              <a:t>i.e</a:t>
            </a:r>
            <a:r>
              <a:rPr lang="en-US" dirty="0"/>
              <a:t>: Predict the weather of tomorrow: {sunny, cloudy, rainy} given some </a:t>
            </a:r>
            <a:r>
              <a:rPr lang="en-US" dirty="0" err="1"/>
              <a:t>meteo</a:t>
            </a:r>
            <a:r>
              <a:rPr lang="en-US" dirty="0"/>
              <a:t> signals</a:t>
            </a:r>
          </a:p>
        </p:txBody>
      </p:sp>
      <p:sp>
        <p:nvSpPr>
          <p:cNvPr id="6" name="Title 5">
            <a:extLst>
              <a:ext uri="{FF2B5EF4-FFF2-40B4-BE49-F238E27FC236}">
                <a16:creationId xmlns:a16="http://schemas.microsoft.com/office/drawing/2014/main" id="{4D872F4C-B5C1-4BA8-890E-EBF7B57DBC7C}"/>
              </a:ext>
            </a:extLst>
          </p:cNvPr>
          <p:cNvSpPr>
            <a:spLocks noGrp="1"/>
          </p:cNvSpPr>
          <p:nvPr>
            <p:ph type="title"/>
          </p:nvPr>
        </p:nvSpPr>
        <p:spPr/>
        <p:txBody>
          <a:bodyPr/>
          <a:lstStyle/>
          <a:p>
            <a:r>
              <a:rPr lang="en-US" dirty="0"/>
              <a:t>Regression vs Classification</a:t>
            </a:r>
          </a:p>
        </p:txBody>
      </p:sp>
      <p:pic>
        <p:nvPicPr>
          <p:cNvPr id="5" name="Content Placeholder 4">
            <a:extLst>
              <a:ext uri="{FF2B5EF4-FFF2-40B4-BE49-F238E27FC236}">
                <a16:creationId xmlns:a16="http://schemas.microsoft.com/office/drawing/2014/main" id="{FB5DF0DC-61CF-473C-A565-393D464B1F02}"/>
              </a:ext>
            </a:extLst>
          </p:cNvPr>
          <p:cNvPicPr>
            <a:picLocks noGrp="1" noChangeAspect="1"/>
          </p:cNvPicPr>
          <p:nvPr>
            <p:ph idx="14"/>
          </p:nvPr>
        </p:nvPicPr>
        <p:blipFill>
          <a:blip r:embed="rId2"/>
          <a:stretch>
            <a:fillRect/>
          </a:stretch>
        </p:blipFill>
        <p:spPr>
          <a:xfrm>
            <a:off x="6668763" y="2197962"/>
            <a:ext cx="4566300" cy="3554276"/>
          </a:xfrm>
          <a:prstGeom prst="rect">
            <a:avLst/>
          </a:prstGeom>
        </p:spPr>
      </p:pic>
    </p:spTree>
    <p:extLst>
      <p:ext uri="{BB962C8B-B14F-4D97-AF65-F5344CB8AC3E}">
        <p14:creationId xmlns:p14="http://schemas.microsoft.com/office/powerpoint/2010/main" val="1165354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614600" y="1143337"/>
            <a:ext cx="10962800" cy="1118400"/>
          </a:xfrm>
          <a:prstGeom prst="rect">
            <a:avLst/>
          </a:prstGeom>
        </p:spPr>
        <p:txBody>
          <a:bodyPr spcFirstLastPara="1" vert="horz" wrap="square" lIns="121900" tIns="121900" rIns="121900" bIns="121900" rtlCol="0" anchor="ctr" anchorCtr="0">
            <a:noAutofit/>
          </a:bodyPr>
          <a:lstStyle/>
          <a:p>
            <a:r>
              <a:rPr lang="en-US" dirty="0"/>
              <a:t>Unsupervised Algorithms</a:t>
            </a:r>
            <a:endParaRPr dirty="0"/>
          </a:p>
        </p:txBody>
      </p:sp>
      <p:sp>
        <p:nvSpPr>
          <p:cNvPr id="4" name="TextBox 3">
            <a:extLst>
              <a:ext uri="{FF2B5EF4-FFF2-40B4-BE49-F238E27FC236}">
                <a16:creationId xmlns:a16="http://schemas.microsoft.com/office/drawing/2014/main" id="{ED5B7F3A-CD1E-4240-AD09-B91F85FD9835}"/>
              </a:ext>
            </a:extLst>
          </p:cNvPr>
          <p:cNvSpPr txBox="1"/>
          <p:nvPr/>
        </p:nvSpPr>
        <p:spPr>
          <a:xfrm>
            <a:off x="614601" y="2918961"/>
            <a:ext cx="5949321" cy="666977"/>
          </a:xfrm>
          <a:prstGeom prst="rect">
            <a:avLst/>
          </a:prstGeom>
          <a:noFill/>
        </p:spPr>
        <p:txBody>
          <a:bodyPr wrap="none" rtlCol="0">
            <a:spAutoFit/>
          </a:bodyPr>
          <a:lstStyle/>
          <a:p>
            <a:r>
              <a:rPr lang="en-US" sz="1867" b="1" i="1" dirty="0"/>
              <a:t>“The outcome or output for the given inputs is unknown”, </a:t>
            </a:r>
          </a:p>
          <a:p>
            <a:r>
              <a:rPr lang="en-US" sz="1867" dirty="0"/>
              <a:t>here input data is given and the model is run on it.</a:t>
            </a:r>
          </a:p>
        </p:txBody>
      </p:sp>
    </p:spTree>
    <p:extLst>
      <p:ext uri="{BB962C8B-B14F-4D97-AF65-F5344CB8AC3E}">
        <p14:creationId xmlns:p14="http://schemas.microsoft.com/office/powerpoint/2010/main" val="65144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252C6-B0B0-45F6-8B68-685166F4915A}"/>
              </a:ext>
            </a:extLst>
          </p:cNvPr>
          <p:cNvSpPr>
            <a:spLocks noGrp="1"/>
          </p:cNvSpPr>
          <p:nvPr>
            <p:ph sz="quarter" idx="16"/>
          </p:nvPr>
        </p:nvSpPr>
        <p:spPr>
          <a:xfrm>
            <a:off x="383458" y="1773238"/>
            <a:ext cx="5304210" cy="4403725"/>
          </a:xfrm>
        </p:spPr>
        <p:txBody>
          <a:bodyPr/>
          <a:lstStyle/>
          <a:p>
            <a:r>
              <a:rPr lang="en-US" dirty="0"/>
              <a:t>A clustering algorithm separate different observed data points in similar groups (clusters). We do not know the labels during training.</a:t>
            </a:r>
          </a:p>
          <a:p>
            <a:endParaRPr lang="en-US" dirty="0"/>
          </a:p>
          <a:p>
            <a:endParaRPr lang="en-US" dirty="0"/>
          </a:p>
          <a:p>
            <a:endParaRPr lang="en-US" dirty="0"/>
          </a:p>
        </p:txBody>
      </p:sp>
      <p:sp>
        <p:nvSpPr>
          <p:cNvPr id="3" name="Title 2">
            <a:extLst>
              <a:ext uri="{FF2B5EF4-FFF2-40B4-BE49-F238E27FC236}">
                <a16:creationId xmlns:a16="http://schemas.microsoft.com/office/drawing/2014/main" id="{EED6F458-CF3B-4EBA-89B2-80B29EA60B3B}"/>
              </a:ext>
            </a:extLst>
          </p:cNvPr>
          <p:cNvSpPr>
            <a:spLocks noGrp="1"/>
          </p:cNvSpPr>
          <p:nvPr>
            <p:ph type="title"/>
          </p:nvPr>
        </p:nvSpPr>
        <p:spPr/>
        <p:txBody>
          <a:bodyPr/>
          <a:lstStyle/>
          <a:p>
            <a:r>
              <a:rPr lang="en" dirty="0"/>
              <a:t>Clustering</a:t>
            </a:r>
            <a:endParaRPr lang="en-US" dirty="0"/>
          </a:p>
        </p:txBody>
      </p:sp>
      <p:pic>
        <p:nvPicPr>
          <p:cNvPr id="2050" name="Picture 2" descr="Image result for clustering process gif">
            <a:extLst>
              <a:ext uri="{FF2B5EF4-FFF2-40B4-BE49-F238E27FC236}">
                <a16:creationId xmlns:a16="http://schemas.microsoft.com/office/drawing/2014/main" id="{67655DC7-E447-4B1F-9CD5-7D32D2B62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688" y="1315026"/>
            <a:ext cx="4227947" cy="422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0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614600" y="1143337"/>
            <a:ext cx="10962800" cy="1118400"/>
          </a:xfrm>
          <a:prstGeom prst="rect">
            <a:avLst/>
          </a:prstGeom>
        </p:spPr>
        <p:txBody>
          <a:bodyPr spcFirstLastPara="1" vert="horz" wrap="square" lIns="121900" tIns="121900" rIns="121900" bIns="121900" rtlCol="0" anchor="ctr" anchorCtr="0">
            <a:noAutofit/>
          </a:bodyPr>
          <a:lstStyle/>
          <a:p>
            <a:r>
              <a:rPr lang="en-US" dirty="0"/>
              <a:t>Reinforcement Learning</a:t>
            </a:r>
            <a:endParaRPr dirty="0"/>
          </a:p>
        </p:txBody>
      </p:sp>
      <p:sp>
        <p:nvSpPr>
          <p:cNvPr id="4" name="TextBox 3">
            <a:extLst>
              <a:ext uri="{FF2B5EF4-FFF2-40B4-BE49-F238E27FC236}">
                <a16:creationId xmlns:a16="http://schemas.microsoft.com/office/drawing/2014/main" id="{ED5B7F3A-CD1E-4240-AD09-B91F85FD9835}"/>
              </a:ext>
            </a:extLst>
          </p:cNvPr>
          <p:cNvSpPr txBox="1"/>
          <p:nvPr/>
        </p:nvSpPr>
        <p:spPr>
          <a:xfrm>
            <a:off x="614600" y="2918961"/>
            <a:ext cx="10962800" cy="1241622"/>
          </a:xfrm>
          <a:prstGeom prst="rect">
            <a:avLst/>
          </a:prstGeom>
          <a:noFill/>
        </p:spPr>
        <p:txBody>
          <a:bodyPr wrap="square" rtlCol="0">
            <a:spAutoFit/>
          </a:bodyPr>
          <a:lstStyle/>
          <a:p>
            <a:r>
              <a:rPr lang="en-US" sz="1867" dirty="0"/>
              <a:t>The machine is exposed to an </a:t>
            </a:r>
            <a:r>
              <a:rPr lang="en-US" sz="1867" b="1" i="1" dirty="0"/>
              <a:t>environment where it gets trained by trial and error method</a:t>
            </a:r>
            <a:r>
              <a:rPr lang="en-US" sz="1867" dirty="0"/>
              <a:t>. </a:t>
            </a:r>
          </a:p>
          <a:p>
            <a:endParaRPr lang="en-US" sz="1867" dirty="0"/>
          </a:p>
          <a:p>
            <a:r>
              <a:rPr lang="en-US" sz="1867" dirty="0"/>
              <a:t>The machine learns from past experience and tries to capture the best possible knowledge to make </a:t>
            </a:r>
            <a:r>
              <a:rPr lang="en-US" sz="1867" b="1" i="1" dirty="0"/>
              <a:t>accurate decisions </a:t>
            </a:r>
            <a:r>
              <a:rPr lang="en-US" sz="1867" dirty="0"/>
              <a:t>based on the feedback received.</a:t>
            </a:r>
          </a:p>
        </p:txBody>
      </p:sp>
    </p:spTree>
    <p:extLst>
      <p:ext uri="{BB962C8B-B14F-4D97-AF65-F5344CB8AC3E}">
        <p14:creationId xmlns:p14="http://schemas.microsoft.com/office/powerpoint/2010/main" val="3648726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CBED2F-9646-4266-9E95-6CDC973C4396}"/>
              </a:ext>
            </a:extLst>
          </p:cNvPr>
          <p:cNvSpPr>
            <a:spLocks noGrp="1"/>
          </p:cNvSpPr>
          <p:nvPr>
            <p:ph sz="quarter" idx="16"/>
          </p:nvPr>
        </p:nvSpPr>
        <p:spPr>
          <a:xfrm>
            <a:off x="383458" y="1773238"/>
            <a:ext cx="5688012" cy="4403725"/>
          </a:xfrm>
        </p:spPr>
        <p:txBody>
          <a:bodyPr/>
          <a:lstStyle/>
          <a:p>
            <a:r>
              <a:rPr lang="en-US" dirty="0"/>
              <a:t>Learn the optimal behavior for an agent in an environment to maximize a given goal.</a:t>
            </a:r>
          </a:p>
          <a:p>
            <a:pPr marL="0" indent="0">
              <a:buNone/>
            </a:pPr>
            <a:endParaRPr lang="en-US" dirty="0"/>
          </a:p>
          <a:p>
            <a:r>
              <a:rPr lang="en-US" dirty="0"/>
              <a:t>Examples:</a:t>
            </a:r>
          </a:p>
          <a:p>
            <a:pPr lvl="1"/>
            <a:r>
              <a:rPr lang="en-US" dirty="0"/>
              <a:t>Drive a car on a road and minimize the collision risk</a:t>
            </a:r>
          </a:p>
          <a:p>
            <a:pPr lvl="1"/>
            <a:r>
              <a:rPr lang="en-US" dirty="0"/>
              <a:t>Play Super Mario</a:t>
            </a:r>
          </a:p>
          <a:p>
            <a:pPr lvl="1"/>
            <a:r>
              <a:rPr lang="en-US" dirty="0"/>
              <a:t>Choose the position of ads on a website to maximize the number of clicks</a:t>
            </a:r>
          </a:p>
          <a:p>
            <a:endParaRPr lang="en-US" dirty="0"/>
          </a:p>
        </p:txBody>
      </p:sp>
      <p:sp>
        <p:nvSpPr>
          <p:cNvPr id="3" name="Title 2">
            <a:extLst>
              <a:ext uri="{FF2B5EF4-FFF2-40B4-BE49-F238E27FC236}">
                <a16:creationId xmlns:a16="http://schemas.microsoft.com/office/drawing/2014/main" id="{D9823EDF-CC52-4DFB-ACA2-AC7163D0177D}"/>
              </a:ext>
            </a:extLst>
          </p:cNvPr>
          <p:cNvSpPr>
            <a:spLocks noGrp="1"/>
          </p:cNvSpPr>
          <p:nvPr>
            <p:ph type="title"/>
          </p:nvPr>
        </p:nvSpPr>
        <p:spPr/>
        <p:txBody>
          <a:bodyPr/>
          <a:lstStyle/>
          <a:p>
            <a:r>
              <a:rPr lang="en-US" dirty="0"/>
              <a:t>Reinforcement learning</a:t>
            </a:r>
          </a:p>
        </p:txBody>
      </p:sp>
      <p:pic>
        <p:nvPicPr>
          <p:cNvPr id="7" name="Content Placeholder 6">
            <a:extLst>
              <a:ext uri="{FF2B5EF4-FFF2-40B4-BE49-F238E27FC236}">
                <a16:creationId xmlns:a16="http://schemas.microsoft.com/office/drawing/2014/main" id="{2B03762B-423E-4E1C-A3B8-EE37B0BEAD52}"/>
              </a:ext>
            </a:extLst>
          </p:cNvPr>
          <p:cNvPicPr>
            <a:picLocks noGrp="1" noChangeAspect="1"/>
          </p:cNvPicPr>
          <p:nvPr>
            <p:ph idx="14"/>
          </p:nvPr>
        </p:nvPicPr>
        <p:blipFill>
          <a:blip r:embed="rId2"/>
          <a:stretch>
            <a:fillRect/>
          </a:stretch>
        </p:blipFill>
        <p:spPr>
          <a:xfrm>
            <a:off x="7044406" y="610738"/>
            <a:ext cx="4739434" cy="2213425"/>
          </a:xfrm>
          <a:prstGeom prst="rect">
            <a:avLst/>
          </a:prstGeom>
        </p:spPr>
      </p:pic>
      <p:pic>
        <p:nvPicPr>
          <p:cNvPr id="3074" name="Picture 2" descr="Image result for super mario reinforcement learning gif">
            <a:extLst>
              <a:ext uri="{FF2B5EF4-FFF2-40B4-BE49-F238E27FC236}">
                <a16:creationId xmlns:a16="http://schemas.microsoft.com/office/drawing/2014/main" id="{9022E603-2ADF-42B3-82A0-127291AE80A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3267" y="2929972"/>
            <a:ext cx="3914775"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158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1533302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EABC-D8F6-440F-8596-88B9F966FE2C}"/>
              </a:ext>
            </a:extLst>
          </p:cNvPr>
          <p:cNvSpPr>
            <a:spLocks noGrp="1"/>
          </p:cNvSpPr>
          <p:nvPr>
            <p:ph type="title"/>
          </p:nvPr>
        </p:nvSpPr>
        <p:spPr/>
        <p:txBody>
          <a:bodyPr/>
          <a:lstStyle/>
          <a:p>
            <a:r>
              <a:rPr lang="en-US" dirty="0"/>
              <a:t>Examples of ML Algorithm applications</a:t>
            </a:r>
          </a:p>
        </p:txBody>
      </p:sp>
      <p:pic>
        <p:nvPicPr>
          <p:cNvPr id="6" name="Content Placeholder 5">
            <a:extLst>
              <a:ext uri="{FF2B5EF4-FFF2-40B4-BE49-F238E27FC236}">
                <a16:creationId xmlns:a16="http://schemas.microsoft.com/office/drawing/2014/main" id="{344EA0F2-88FC-4F96-9E3D-F05E5B1CEDC8}"/>
              </a:ext>
            </a:extLst>
          </p:cNvPr>
          <p:cNvPicPr>
            <a:picLocks noGrp="1" noChangeAspect="1"/>
          </p:cNvPicPr>
          <p:nvPr>
            <p:ph idx="1"/>
          </p:nvPr>
        </p:nvPicPr>
        <p:blipFill>
          <a:blip r:embed="rId2"/>
          <a:stretch>
            <a:fillRect/>
          </a:stretch>
        </p:blipFill>
        <p:spPr>
          <a:xfrm>
            <a:off x="3322366" y="1971884"/>
            <a:ext cx="5523455" cy="3981033"/>
          </a:xfrm>
          <a:prstGeom prst="rect">
            <a:avLst/>
          </a:prstGeom>
        </p:spPr>
      </p:pic>
    </p:spTree>
    <p:extLst>
      <p:ext uri="{BB962C8B-B14F-4D97-AF65-F5344CB8AC3E}">
        <p14:creationId xmlns:p14="http://schemas.microsoft.com/office/powerpoint/2010/main" val="3553701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3533487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4A88-4A12-42B1-BF1D-AD10FE9DE906}"/>
              </a:ext>
            </a:extLst>
          </p:cNvPr>
          <p:cNvSpPr>
            <a:spLocks noGrp="1"/>
          </p:cNvSpPr>
          <p:nvPr>
            <p:ph type="title"/>
          </p:nvPr>
        </p:nvSpPr>
        <p:spPr/>
        <p:txBody>
          <a:bodyPr/>
          <a:lstStyle/>
          <a:p>
            <a:r>
              <a:rPr lang="en-US" dirty="0"/>
              <a:t>List of Common Machine Learning Algorithms</a:t>
            </a:r>
          </a:p>
        </p:txBody>
      </p:sp>
      <p:pic>
        <p:nvPicPr>
          <p:cNvPr id="9" name="Content Placeholder 8">
            <a:extLst>
              <a:ext uri="{FF2B5EF4-FFF2-40B4-BE49-F238E27FC236}">
                <a16:creationId xmlns:a16="http://schemas.microsoft.com/office/drawing/2014/main" id="{144900A8-F62E-40DC-AE8C-C42BC25FA2D7}"/>
              </a:ext>
            </a:extLst>
          </p:cNvPr>
          <p:cNvPicPr>
            <a:picLocks noGrp="1" noChangeAspect="1"/>
          </p:cNvPicPr>
          <p:nvPr>
            <p:ph idx="1"/>
          </p:nvPr>
        </p:nvPicPr>
        <p:blipFill>
          <a:blip r:embed="rId2"/>
          <a:stretch>
            <a:fillRect/>
          </a:stretch>
        </p:blipFill>
        <p:spPr>
          <a:xfrm>
            <a:off x="1619925" y="1150538"/>
            <a:ext cx="8952150" cy="4556924"/>
          </a:xfrm>
          <a:prstGeom prst="rect">
            <a:avLst/>
          </a:prstGeom>
        </p:spPr>
      </p:pic>
    </p:spTree>
    <p:extLst>
      <p:ext uri="{BB962C8B-B14F-4D97-AF65-F5344CB8AC3E}">
        <p14:creationId xmlns:p14="http://schemas.microsoft.com/office/powerpoint/2010/main" val="4087334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B060-2E00-4B38-A17C-FBD17FA2133F}"/>
              </a:ext>
            </a:extLst>
          </p:cNvPr>
          <p:cNvSpPr>
            <a:spLocks noGrp="1"/>
          </p:cNvSpPr>
          <p:nvPr>
            <p:ph type="title"/>
          </p:nvPr>
        </p:nvSpPr>
        <p:spPr/>
        <p:txBody>
          <a:bodyPr/>
          <a:lstStyle/>
          <a:p>
            <a:r>
              <a:rPr lang="en-US" dirty="0"/>
              <a:t>Some more common terminologies in ML</a:t>
            </a:r>
          </a:p>
        </p:txBody>
      </p:sp>
      <p:sp>
        <p:nvSpPr>
          <p:cNvPr id="3" name="Content Placeholder 2">
            <a:extLst>
              <a:ext uri="{FF2B5EF4-FFF2-40B4-BE49-F238E27FC236}">
                <a16:creationId xmlns:a16="http://schemas.microsoft.com/office/drawing/2014/main" id="{BA0D8899-268D-43B3-821E-8B82BF9F260D}"/>
              </a:ext>
            </a:extLst>
          </p:cNvPr>
          <p:cNvSpPr>
            <a:spLocks noGrp="1"/>
          </p:cNvSpPr>
          <p:nvPr>
            <p:ph idx="1"/>
          </p:nvPr>
        </p:nvSpPr>
        <p:spPr/>
        <p:txBody>
          <a:bodyPr/>
          <a:lstStyle/>
          <a:p>
            <a:r>
              <a:rPr lang="en-US" b="1" dirty="0"/>
              <a:t>Generalization</a:t>
            </a:r>
            <a:r>
              <a:rPr lang="en-US" dirty="0"/>
              <a:t>: Refers to your model's ability to make correct predictions on new, previously unseen data as opposed to the data used to train the model.</a:t>
            </a:r>
          </a:p>
          <a:p>
            <a:r>
              <a:rPr lang="en-US" b="1" dirty="0"/>
              <a:t>Hyperparamete</a:t>
            </a:r>
            <a:r>
              <a:rPr lang="en-US" dirty="0"/>
              <a:t>r: The "knobs" that you tweak during successive runs of training a model. For example, learning rate is a hyperparameter.</a:t>
            </a:r>
          </a:p>
          <a:p>
            <a:r>
              <a:rPr lang="en-US" b="1" dirty="0"/>
              <a:t>Inference</a:t>
            </a:r>
            <a:r>
              <a:rPr lang="en-US" dirty="0"/>
              <a:t>: In machine learning, often refers to the process of making predictions by applying the trained model to unlabeled examples. In statistics, inference refers to the process of fitting the parameters of a distribution conditioned on some observed data.</a:t>
            </a:r>
          </a:p>
          <a:p>
            <a:r>
              <a:rPr lang="en-US" b="1" dirty="0"/>
              <a:t>Label</a:t>
            </a:r>
            <a:r>
              <a:rPr lang="en-US" dirty="0"/>
              <a:t>: In supervised learning, the "answer" or "result" portion of an example. Each example in a labeled dataset consists of one or more features and a label. For instance, in a housing dataset, the features might include the number of bedrooms, the number of bathrooms, and the age of the house, while the label might be the house's price.</a:t>
            </a:r>
          </a:p>
          <a:p>
            <a:r>
              <a:rPr lang="en-US" b="1" dirty="0"/>
              <a:t>Loss</a:t>
            </a:r>
            <a:r>
              <a:rPr lang="en-US" dirty="0"/>
              <a:t>: A measure of how far a model's predictions are from its label.</a:t>
            </a:r>
          </a:p>
          <a:p>
            <a:r>
              <a:rPr lang="en-US" b="1" dirty="0"/>
              <a:t>One-hot</a:t>
            </a:r>
            <a:r>
              <a:rPr lang="en-US" dirty="0"/>
              <a:t> encoding: A sparse vector in which, One element is set to 1 and all other elements are set to 0.</a:t>
            </a:r>
          </a:p>
          <a:p>
            <a:r>
              <a:rPr lang="en-US" b="1" dirty="0"/>
              <a:t>Overfitting</a:t>
            </a:r>
            <a:r>
              <a:rPr lang="en-US" dirty="0"/>
              <a:t>: Creating a model that matches the training data so closely that the model fails to make correct predictions on new data.</a:t>
            </a:r>
          </a:p>
          <a:p>
            <a:r>
              <a:rPr lang="en-US" b="1" dirty="0"/>
              <a:t>Underfitting</a:t>
            </a:r>
            <a:r>
              <a:rPr lang="en-US" dirty="0"/>
              <a:t>: Producing a model with poor predictive ability because the model hasn't captured the complexity of the training data.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99732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It is used to estimate real values (cost of houses, number of calls, total sales etc.) based on continuous variable(s). </a:t>
            </a:r>
          </a:p>
          <a:p>
            <a:r>
              <a:rPr lang="en-US" dirty="0"/>
              <a:t>Two types:</a:t>
            </a:r>
          </a:p>
          <a:p>
            <a:pPr lvl="1"/>
            <a:r>
              <a:rPr lang="en-US" dirty="0"/>
              <a:t>Simple Linear Regression</a:t>
            </a:r>
          </a:p>
          <a:p>
            <a:pPr lvl="1"/>
            <a:r>
              <a:rPr lang="en-US" dirty="0"/>
              <a:t>Multiple Linear Regression</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Linear Regression</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pic>
        <p:nvPicPr>
          <p:cNvPr id="8" name="Picture 7">
            <a:extLst>
              <a:ext uri="{FF2B5EF4-FFF2-40B4-BE49-F238E27FC236}">
                <a16:creationId xmlns:a16="http://schemas.microsoft.com/office/drawing/2014/main" id="{E79003CC-3FC0-44A7-B261-FB82036A9EFC}"/>
              </a:ext>
            </a:extLst>
          </p:cNvPr>
          <p:cNvPicPr>
            <a:picLocks noChangeAspect="1"/>
          </p:cNvPicPr>
          <p:nvPr/>
        </p:nvPicPr>
        <p:blipFill>
          <a:blip r:embed="rId2"/>
          <a:stretch>
            <a:fillRect/>
          </a:stretch>
        </p:blipFill>
        <p:spPr>
          <a:xfrm>
            <a:off x="1325346" y="3692296"/>
            <a:ext cx="3804234" cy="2261812"/>
          </a:xfrm>
          <a:prstGeom prst="rect">
            <a:avLst/>
          </a:prstGeom>
        </p:spPr>
      </p:pic>
      <p:pic>
        <p:nvPicPr>
          <p:cNvPr id="10" name="Picture 5" descr="Image result for coding gif">
            <a:extLst>
              <a:ext uri="{FF2B5EF4-FFF2-40B4-BE49-F238E27FC236}">
                <a16:creationId xmlns:a16="http://schemas.microsoft.com/office/drawing/2014/main" id="{786582A4-E9F0-4089-AB9A-B798765F5F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96880" y="2746375"/>
            <a:ext cx="428625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82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pPr marL="0" indent="0">
                  <a:buNone/>
                </a:pPr>
                <a:r>
                  <a:rPr lang="en-US" dirty="0"/>
                  <a:t>Don’t get confused by its name! It is a classification not a regression algorithm.</a:t>
                </a:r>
              </a:p>
              <a:p>
                <a:pPr marL="0" indent="0">
                  <a:buNone/>
                </a:pPr>
                <a:r>
                  <a:rPr lang="en-US" dirty="0"/>
                  <a:t>It predicts the probability of occurrence of an event by fitting data to a logit function.</a:t>
                </a:r>
              </a:p>
              <a:p>
                <a:pPr marL="38100" indent="0">
                  <a:buNone/>
                </a:pPr>
                <a:r>
                  <a:rPr lang="en-US" altLang="en-US" dirty="0">
                    <a:solidFill>
                      <a:srgbClr val="333333"/>
                    </a:solidFill>
                    <a:latin typeface="Monaco"/>
                  </a:rPr>
                  <a:t>odds= p/ (1-p) = </a:t>
                </a:r>
                <a14:m>
                  <m:oMath xmlns:m="http://schemas.openxmlformats.org/officeDocument/2006/math">
                    <m:f>
                      <m:fPr>
                        <m:ctrlPr>
                          <a:rPr lang="en-US" altLang="en-US" i="1">
                            <a:solidFill>
                              <a:srgbClr val="333333"/>
                            </a:solidFill>
                            <a:latin typeface="Cambria Math" panose="02040503050406030204" pitchFamily="18" charset="0"/>
                          </a:rPr>
                        </m:ctrlPr>
                      </m:fPr>
                      <m:num>
                        <m:r>
                          <m:rPr>
                            <m:nor/>
                          </m:rPr>
                          <a:rPr lang="en-US" altLang="en-US" dirty="0">
                            <a:solidFill>
                              <a:srgbClr val="333333"/>
                            </a:solidFill>
                            <a:latin typeface="Monaco"/>
                          </a:rPr>
                          <m:t>probability</m:t>
                        </m:r>
                        <m:r>
                          <m:rPr>
                            <m:nor/>
                          </m:rPr>
                          <a:rPr lang="en-US" altLang="en-US" dirty="0">
                            <a:solidFill>
                              <a:srgbClr val="333333"/>
                            </a:solidFill>
                            <a:latin typeface="Monaco"/>
                          </a:rPr>
                          <m:t> </m:t>
                        </m:r>
                        <m:r>
                          <m:rPr>
                            <m:nor/>
                          </m:rPr>
                          <a:rPr lang="en-US" altLang="en-US" dirty="0">
                            <a:solidFill>
                              <a:srgbClr val="333333"/>
                            </a:solidFill>
                            <a:latin typeface="Monaco"/>
                          </a:rPr>
                          <m:t>of</m:t>
                        </m:r>
                        <m:r>
                          <m:rPr>
                            <m:nor/>
                          </m:rPr>
                          <a:rPr lang="en-US" altLang="en-US" dirty="0">
                            <a:solidFill>
                              <a:srgbClr val="333333"/>
                            </a:solidFill>
                            <a:latin typeface="Monaco"/>
                          </a:rPr>
                          <m:t> </m:t>
                        </m:r>
                        <m:r>
                          <m:rPr>
                            <m:nor/>
                          </m:rPr>
                          <a:rPr lang="en-US" altLang="en-US" dirty="0">
                            <a:solidFill>
                              <a:srgbClr val="333333"/>
                            </a:solidFill>
                            <a:latin typeface="Monaco"/>
                          </a:rPr>
                          <m:t>event</m:t>
                        </m:r>
                        <m:r>
                          <m:rPr>
                            <m:nor/>
                          </m:rPr>
                          <a:rPr lang="en-US" altLang="en-US" dirty="0">
                            <a:solidFill>
                              <a:srgbClr val="333333"/>
                            </a:solidFill>
                            <a:latin typeface="Monaco"/>
                          </a:rPr>
                          <m:t> </m:t>
                        </m:r>
                        <m:r>
                          <m:rPr>
                            <m:nor/>
                          </m:rPr>
                          <a:rPr lang="en-US" altLang="en-US" dirty="0">
                            <a:solidFill>
                              <a:srgbClr val="333333"/>
                            </a:solidFill>
                            <a:latin typeface="Monaco"/>
                          </a:rPr>
                          <m:t>occuring</m:t>
                        </m:r>
                      </m:num>
                      <m:den>
                        <m:r>
                          <m:rPr>
                            <m:nor/>
                          </m:rPr>
                          <a:rPr lang="en-US" altLang="en-US" dirty="0">
                            <a:solidFill>
                              <a:srgbClr val="333333"/>
                            </a:solidFill>
                            <a:latin typeface="Monaco"/>
                          </a:rPr>
                          <m:t>probability</m:t>
                        </m:r>
                        <m:r>
                          <m:rPr>
                            <m:nor/>
                          </m:rPr>
                          <a:rPr lang="en-US" altLang="en-US" dirty="0">
                            <a:solidFill>
                              <a:srgbClr val="333333"/>
                            </a:solidFill>
                            <a:latin typeface="Monaco"/>
                          </a:rPr>
                          <m:t> </m:t>
                        </m:r>
                        <m:r>
                          <m:rPr>
                            <m:nor/>
                          </m:rPr>
                          <a:rPr lang="en-US" altLang="en-US" dirty="0">
                            <a:solidFill>
                              <a:srgbClr val="333333"/>
                            </a:solidFill>
                            <a:latin typeface="Monaco"/>
                          </a:rPr>
                          <m:t>of</m:t>
                        </m:r>
                        <m:r>
                          <m:rPr>
                            <m:nor/>
                          </m:rPr>
                          <a:rPr lang="en-US" altLang="en-US" dirty="0">
                            <a:solidFill>
                              <a:srgbClr val="333333"/>
                            </a:solidFill>
                            <a:latin typeface="Monaco"/>
                          </a:rPr>
                          <m:t> </m:t>
                        </m:r>
                        <m:r>
                          <m:rPr>
                            <m:nor/>
                          </m:rPr>
                          <a:rPr lang="en-US" altLang="en-US" dirty="0">
                            <a:solidFill>
                              <a:srgbClr val="333333"/>
                            </a:solidFill>
                            <a:latin typeface="Monaco"/>
                          </a:rPr>
                          <m:t>event</m:t>
                        </m:r>
                        <m:r>
                          <m:rPr>
                            <m:nor/>
                          </m:rPr>
                          <a:rPr lang="en-US" altLang="en-US" dirty="0">
                            <a:solidFill>
                              <a:srgbClr val="333333"/>
                            </a:solidFill>
                            <a:latin typeface="Monaco"/>
                          </a:rPr>
                          <m:t> </m:t>
                        </m:r>
                        <m:r>
                          <m:rPr>
                            <m:nor/>
                          </m:rPr>
                          <a:rPr lang="en-US" altLang="en-US" dirty="0">
                            <a:solidFill>
                              <a:srgbClr val="333333"/>
                            </a:solidFill>
                            <a:latin typeface="Monaco"/>
                          </a:rPr>
                          <m:t>not</m:t>
                        </m:r>
                        <m:r>
                          <m:rPr>
                            <m:nor/>
                          </m:rPr>
                          <a:rPr lang="en-US" altLang="en-US" dirty="0">
                            <a:solidFill>
                              <a:srgbClr val="333333"/>
                            </a:solidFill>
                            <a:latin typeface="Monaco"/>
                          </a:rPr>
                          <m:t> </m:t>
                        </m:r>
                        <m:r>
                          <m:rPr>
                            <m:nor/>
                          </m:rPr>
                          <a:rPr lang="en-US" altLang="en-US" dirty="0">
                            <a:solidFill>
                              <a:srgbClr val="333333"/>
                            </a:solidFill>
                            <a:latin typeface="Monaco"/>
                          </a:rPr>
                          <m:t>occurring</m:t>
                        </m:r>
                      </m:den>
                    </m:f>
                  </m:oMath>
                </a14:m>
                <a:r>
                  <a:rPr lang="en-US" altLang="en-US" dirty="0">
                    <a:solidFill>
                      <a:srgbClr val="333333"/>
                    </a:solidFill>
                    <a:latin typeface="Monaco"/>
                  </a:rPr>
                  <a:t> </a:t>
                </a:r>
              </a:p>
              <a:p>
                <a:pPr marL="38100" indent="0">
                  <a:buNone/>
                </a:pPr>
                <a:r>
                  <a:rPr lang="en-US" altLang="en-US" dirty="0">
                    <a:solidFill>
                      <a:srgbClr val="333333"/>
                    </a:solidFill>
                    <a:latin typeface="Monaco"/>
                  </a:rPr>
                  <a:t>ln(odds) = ln(p/(1-p)) </a:t>
                </a:r>
              </a:p>
              <a:p>
                <a:pPr marL="38100" indent="0">
                  <a:buNone/>
                </a:pPr>
                <a:r>
                  <a:rPr lang="en-US" altLang="en-US" dirty="0">
                    <a:solidFill>
                      <a:srgbClr val="333333"/>
                    </a:solidFill>
                    <a:latin typeface="Monaco"/>
                  </a:rPr>
                  <a:t>logit(p) = ln(p/(1-p)) = b0+b1X1+b2X2+b3X3....+</a:t>
                </a:r>
                <a:r>
                  <a:rPr lang="en-US" altLang="en-US" dirty="0" err="1">
                    <a:solidFill>
                      <a:srgbClr val="333333"/>
                    </a:solidFill>
                    <a:latin typeface="Monaco"/>
                  </a:rPr>
                  <a:t>bkXk</a:t>
                </a:r>
                <a:r>
                  <a:rPr lang="en-US" altLang="en-US" dirty="0"/>
                  <a:t> </a:t>
                </a:r>
                <a:endParaRPr lang="en-US" altLang="en-US" dirty="0">
                  <a:latin typeface="Arial" panose="020B0604020202020204" pitchFamily="34" charset="0"/>
                </a:endParaRPr>
              </a:p>
              <a:p>
                <a:endParaRPr lang="en-US" dirty="0"/>
              </a:p>
            </p:txBody>
          </p:sp>
        </mc:Choice>
        <mc:Fallback xmlns="">
          <p:sp>
            <p:nvSpPr>
              <p:cNvPr id="2" name="Content Placeholder 1">
                <a:extLst>
                  <a:ext uri="{FF2B5EF4-FFF2-40B4-BE49-F238E27FC236}">
                    <a16:creationId xmlns:a16="http://schemas.microsoft.com/office/drawing/2014/main" id="{D684072F-D399-47B4-9AF9-4D43C5A973A6}"/>
                  </a:ext>
                </a:extLst>
              </p:cNvPr>
              <p:cNvSpPr>
                <a:spLocks noGrp="1" noRot="1" noChangeAspect="1" noMove="1" noResize="1" noEditPoints="1" noAdjustHandles="1" noChangeArrowheads="1" noChangeShapeType="1" noTextEdit="1"/>
              </p:cNvSpPr>
              <p:nvPr>
                <p:ph sz="quarter" idx="16"/>
              </p:nvPr>
            </p:nvSpPr>
            <p:spPr>
              <a:xfrm>
                <a:off x="383457" y="1773238"/>
                <a:ext cx="5688013" cy="4403725"/>
              </a:xfrm>
              <a:blipFill>
                <a:blip r:embed="rId2"/>
                <a:stretch>
                  <a:fillRect l="-1929" t="-1247" r="-160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Logistic Regression</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pic>
        <p:nvPicPr>
          <p:cNvPr id="9" name="Picture 8" descr="Logistic_Regression">
            <a:extLst>
              <a:ext uri="{FF2B5EF4-FFF2-40B4-BE49-F238E27FC236}">
                <a16:creationId xmlns:a16="http://schemas.microsoft.com/office/drawing/2014/main" id="{CA1407DD-154E-4939-AA10-F20BBFD44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870" y="3978807"/>
            <a:ext cx="3701070" cy="24097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oding gif">
            <a:extLst>
              <a:ext uri="{FF2B5EF4-FFF2-40B4-BE49-F238E27FC236}">
                <a16:creationId xmlns:a16="http://schemas.microsoft.com/office/drawing/2014/main" id="{4BB91F09-2BE6-423D-9D67-F95A959219F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25961" y="2706673"/>
            <a:ext cx="4228088" cy="253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83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It is a type of supervised learning algorithm that is mostly used for classification problems.</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Decision Tree</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pic>
        <p:nvPicPr>
          <p:cNvPr id="8" name="Picture 2" descr="https://jakevdp.github.io/PythonDataScienceHandbook/figures/05.08-decision-tree.png">
            <a:extLst>
              <a:ext uri="{FF2B5EF4-FFF2-40B4-BE49-F238E27FC236}">
                <a16:creationId xmlns:a16="http://schemas.microsoft.com/office/drawing/2014/main" id="{26C4B2DD-AC40-4F8F-BE39-C882FF2D1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839" y="2879203"/>
            <a:ext cx="4531248" cy="25503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lated image">
            <a:extLst>
              <a:ext uri="{FF2B5EF4-FFF2-40B4-BE49-F238E27FC236}">
                <a16:creationId xmlns:a16="http://schemas.microsoft.com/office/drawing/2014/main" id="{FC95DD90-EA98-411B-8166-AA41BA65B1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94187" y="2681605"/>
            <a:ext cx="3891636" cy="25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209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“Support Vector Machine” (SVM) is a supervised machine learning algorithm which can be used for both classification or regression challenges.</a:t>
            </a:r>
          </a:p>
          <a:p>
            <a:r>
              <a:rPr lang="en-US" dirty="0"/>
              <a:t> 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a:t>
            </a:r>
          </a:p>
          <a:p>
            <a:r>
              <a:rPr lang="en-US" dirty="0"/>
              <a:t>Support Vectors are simply the co-ordinates of individual observation. Support Vector Machine is a frontier which best segregates the two classes (hyper-plane/ line).</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SVM</a:t>
            </a:r>
          </a:p>
        </p:txBody>
      </p:sp>
      <p:pic>
        <p:nvPicPr>
          <p:cNvPr id="6" name="Content Placeholder 5">
            <a:extLst>
              <a:ext uri="{FF2B5EF4-FFF2-40B4-BE49-F238E27FC236}">
                <a16:creationId xmlns:a16="http://schemas.microsoft.com/office/drawing/2014/main" id="{D44E5F75-6A46-412F-AC33-D245BD4EC38D}"/>
              </a:ext>
            </a:extLst>
          </p:cNvPr>
          <p:cNvPicPr>
            <a:picLocks noGrp="1" noChangeAspect="1"/>
          </p:cNvPicPr>
          <p:nvPr>
            <p:ph idx="14"/>
          </p:nvPr>
        </p:nvPicPr>
        <p:blipFill>
          <a:blip r:embed="rId2"/>
          <a:stretch>
            <a:fillRect/>
          </a:stretch>
        </p:blipFill>
        <p:spPr>
          <a:xfrm>
            <a:off x="6989117" y="2578995"/>
            <a:ext cx="3901778" cy="2792210"/>
          </a:xfrm>
          <a:prstGeom prst="rect">
            <a:avLst/>
          </a:prstGeom>
        </p:spPr>
      </p:pic>
    </p:spTree>
    <p:extLst>
      <p:ext uri="{BB962C8B-B14F-4D97-AF65-F5344CB8AC3E}">
        <p14:creationId xmlns:p14="http://schemas.microsoft.com/office/powerpoint/2010/main" val="1917438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SVM: Identifying the hyper-plane</a:t>
            </a:r>
          </a:p>
        </p:txBody>
      </p:sp>
      <p:pic>
        <p:nvPicPr>
          <p:cNvPr id="9" name="Content Placeholder 8">
            <a:extLst>
              <a:ext uri="{FF2B5EF4-FFF2-40B4-BE49-F238E27FC236}">
                <a16:creationId xmlns:a16="http://schemas.microsoft.com/office/drawing/2014/main" id="{A2FCB5B7-BFA3-462A-8789-E1C64D884A0C}"/>
              </a:ext>
            </a:extLst>
          </p:cNvPr>
          <p:cNvPicPr>
            <a:picLocks noGrp="1" noChangeAspect="1"/>
          </p:cNvPicPr>
          <p:nvPr>
            <p:ph idx="1"/>
          </p:nvPr>
        </p:nvPicPr>
        <p:blipFill>
          <a:blip r:embed="rId2"/>
          <a:stretch>
            <a:fillRect/>
          </a:stretch>
        </p:blipFill>
        <p:spPr>
          <a:xfrm>
            <a:off x="1082085" y="1179494"/>
            <a:ext cx="10027829" cy="4499011"/>
          </a:xfrm>
          <a:prstGeom prst="rect">
            <a:avLst/>
          </a:prstGeom>
        </p:spPr>
      </p:pic>
    </p:spTree>
    <p:extLst>
      <p:ext uri="{BB962C8B-B14F-4D97-AF65-F5344CB8AC3E}">
        <p14:creationId xmlns:p14="http://schemas.microsoft.com/office/powerpoint/2010/main" val="1542785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6" name="Picture 2" descr="Image result for coding gif">
            <a:extLst>
              <a:ext uri="{FF2B5EF4-FFF2-40B4-BE49-F238E27FC236}">
                <a16:creationId xmlns:a16="http://schemas.microsoft.com/office/drawing/2014/main" id="{C8B3C011-2128-45DE-9944-0CCF78694D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676496"/>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8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D4C69B-BE5B-4402-B818-3B20D4E29441}"/>
              </a:ext>
            </a:extLst>
          </p:cNvPr>
          <p:cNvSpPr>
            <a:spLocks noGrp="1"/>
          </p:cNvSpPr>
          <p:nvPr>
            <p:ph sz="quarter" idx="16"/>
          </p:nvPr>
        </p:nvSpPr>
        <p:spPr>
          <a:xfrm>
            <a:off x="383458" y="1773238"/>
            <a:ext cx="5712542" cy="4403725"/>
          </a:xfrm>
        </p:spPr>
        <p:txBody>
          <a:bodyPr/>
          <a:lstStyle/>
          <a:p>
            <a:r>
              <a:rPr lang="en-US" b="1" dirty="0"/>
              <a:t>Artificial Intelligence </a:t>
            </a:r>
            <a:r>
              <a:rPr lang="en-US" dirty="0"/>
              <a:t>- In the field of computer science, artificial intelligence (AI), is the theory and development of computer systems able to perform intelligent and cognitive tasks normally requiring human intelligence, such as for example visual perception, speech recognition, decision-making, or translation between languages</a:t>
            </a:r>
          </a:p>
          <a:p>
            <a:r>
              <a:rPr lang="en-US" b="1" dirty="0"/>
              <a:t>Machine Learning </a:t>
            </a:r>
            <a:r>
              <a:rPr lang="en-US" dirty="0"/>
              <a:t>- it is as a subset of artificial intelligence. It gives  computers the ability to learn without being explicitly programmed. In this context, computer systems use algorithms and statistical models to effectively perform a specific task without using explicit instructions, relying on models and inference instead.</a:t>
            </a:r>
          </a:p>
          <a:p>
            <a:r>
              <a:rPr lang="en-US" b="1" dirty="0"/>
              <a:t>Data Science </a:t>
            </a:r>
            <a:r>
              <a:rPr lang="en-US" dirty="0"/>
              <a:t>- Data science is an interdisciplinary field that uses scientific methods, processes, algorithms and systems to extract knowledge and insights from data in various forms, both structured and unstructured, similar to data mining.</a:t>
            </a:r>
          </a:p>
          <a:p>
            <a:endParaRPr lang="en-US" dirty="0"/>
          </a:p>
        </p:txBody>
      </p:sp>
      <p:sp>
        <p:nvSpPr>
          <p:cNvPr id="3" name="Title 2">
            <a:extLst>
              <a:ext uri="{FF2B5EF4-FFF2-40B4-BE49-F238E27FC236}">
                <a16:creationId xmlns:a16="http://schemas.microsoft.com/office/drawing/2014/main" id="{3D898788-D497-47A0-9662-088038D48653}"/>
              </a:ext>
            </a:extLst>
          </p:cNvPr>
          <p:cNvSpPr>
            <a:spLocks noGrp="1"/>
          </p:cNvSpPr>
          <p:nvPr>
            <p:ph type="title"/>
          </p:nvPr>
        </p:nvSpPr>
        <p:spPr/>
        <p:txBody>
          <a:bodyPr/>
          <a:lstStyle/>
          <a:p>
            <a:r>
              <a:rPr lang="en-US" dirty="0"/>
              <a:t>AI, ML &amp; Data Science Definitions</a:t>
            </a:r>
          </a:p>
        </p:txBody>
      </p:sp>
      <p:pic>
        <p:nvPicPr>
          <p:cNvPr id="8" name="Content Placeholder 7">
            <a:extLst>
              <a:ext uri="{FF2B5EF4-FFF2-40B4-BE49-F238E27FC236}">
                <a16:creationId xmlns:a16="http://schemas.microsoft.com/office/drawing/2014/main" id="{72112D2C-B9B1-4E53-B50A-59E1F102E3C3}"/>
              </a:ext>
            </a:extLst>
          </p:cNvPr>
          <p:cNvPicPr>
            <a:picLocks noGrp="1" noChangeAspect="1"/>
          </p:cNvPicPr>
          <p:nvPr>
            <p:ph idx="14"/>
          </p:nvPr>
        </p:nvPicPr>
        <p:blipFill>
          <a:blip r:embed="rId2"/>
          <a:stretch>
            <a:fillRect/>
          </a:stretch>
        </p:blipFill>
        <p:spPr>
          <a:xfrm>
            <a:off x="7274198" y="747845"/>
            <a:ext cx="3857990" cy="2455877"/>
          </a:xfrm>
          <a:prstGeom prst="rect">
            <a:avLst/>
          </a:prstGeom>
        </p:spPr>
      </p:pic>
      <p:pic>
        <p:nvPicPr>
          <p:cNvPr id="9" name="Picture 8">
            <a:extLst>
              <a:ext uri="{FF2B5EF4-FFF2-40B4-BE49-F238E27FC236}">
                <a16:creationId xmlns:a16="http://schemas.microsoft.com/office/drawing/2014/main" id="{DFA7F84C-EF03-45EC-9C40-178DA2694BE5}"/>
              </a:ext>
            </a:extLst>
          </p:cNvPr>
          <p:cNvPicPr>
            <a:picLocks noChangeAspect="1"/>
          </p:cNvPicPr>
          <p:nvPr/>
        </p:nvPicPr>
        <p:blipFill>
          <a:blip r:embed="rId3"/>
          <a:stretch>
            <a:fillRect/>
          </a:stretch>
        </p:blipFill>
        <p:spPr>
          <a:xfrm>
            <a:off x="8044176" y="3429000"/>
            <a:ext cx="3448741" cy="2753575"/>
          </a:xfrm>
          <a:prstGeom prst="rect">
            <a:avLst/>
          </a:prstGeom>
        </p:spPr>
      </p:pic>
    </p:spTree>
    <p:extLst>
      <p:ext uri="{BB962C8B-B14F-4D97-AF65-F5344CB8AC3E}">
        <p14:creationId xmlns:p14="http://schemas.microsoft.com/office/powerpoint/2010/main" val="3728619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Naive Bayes models are a group of extremely fast and simple classification algorithms that are often suitable for very high-dimensional datasets. </a:t>
            </a:r>
          </a:p>
          <a:p>
            <a:r>
              <a:rPr lang="en-US" dirty="0"/>
              <a:t>In Bayesian classification, we're interested in finding the probability of a label given some observed features, which we can write as P(L | features). </a:t>
            </a:r>
            <a:r>
              <a:rPr lang="en-US" dirty="0" err="1"/>
              <a:t>Bayes's</a:t>
            </a:r>
            <a:r>
              <a:rPr lang="en-US" dirty="0"/>
              <a:t> theorem tells us how to express this in terms of quantities we can compute more directly:</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Linear Naive Bayes</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pic>
        <p:nvPicPr>
          <p:cNvPr id="9" name="Picture 8">
            <a:extLst>
              <a:ext uri="{FF2B5EF4-FFF2-40B4-BE49-F238E27FC236}">
                <a16:creationId xmlns:a16="http://schemas.microsoft.com/office/drawing/2014/main" id="{C791EDB8-A846-4AF6-B7CC-C8DA9D2D9C08}"/>
              </a:ext>
            </a:extLst>
          </p:cNvPr>
          <p:cNvPicPr>
            <a:picLocks noChangeAspect="1"/>
          </p:cNvPicPr>
          <p:nvPr/>
        </p:nvPicPr>
        <p:blipFill>
          <a:blip r:embed="rId2"/>
          <a:stretch>
            <a:fillRect/>
          </a:stretch>
        </p:blipFill>
        <p:spPr>
          <a:xfrm>
            <a:off x="1657266" y="4595829"/>
            <a:ext cx="3140393" cy="765306"/>
          </a:xfrm>
          <a:prstGeom prst="rect">
            <a:avLst/>
          </a:prstGeom>
        </p:spPr>
      </p:pic>
      <p:pic>
        <p:nvPicPr>
          <p:cNvPr id="11" name="Picture 2" descr="Related image">
            <a:extLst>
              <a:ext uri="{FF2B5EF4-FFF2-40B4-BE49-F238E27FC236}">
                <a16:creationId xmlns:a16="http://schemas.microsoft.com/office/drawing/2014/main" id="{0FE85C66-8785-4480-8729-6DAECCF0562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68317" y="2808287"/>
            <a:ext cx="41433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353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The K-nearest neighbors (KNN) algorithm is a type of supervised machine learning algorithms. </a:t>
            </a:r>
          </a:p>
          <a:p>
            <a:r>
              <a:rPr lang="en-US" dirty="0"/>
              <a:t>KNN is extremely easy to implement in its most basic form, and yet performs quite complex classification tasks. It is a lazy learning algorithm since it doesn't have a specialized training phase. Rather, it uses all of the data for training while classifying a new data point or instance. </a:t>
            </a:r>
          </a:p>
          <a:p>
            <a:r>
              <a:rPr lang="en-US" dirty="0"/>
              <a:t>KNN is a non-parametric learning algorithm, which means that it doesn't assume anything about the underlying data. This is an extremely useful feature since most of the real world data doesn't really follow any theoretical assumption e.g. linear-separability, uniform distribution, etc.</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err="1"/>
              <a:t>kNN</a:t>
            </a:r>
            <a:r>
              <a:rPr lang="en-US" dirty="0"/>
              <a:t> (k- Nearest Neighbors)</a:t>
            </a:r>
          </a:p>
        </p:txBody>
      </p:sp>
      <p:pic>
        <p:nvPicPr>
          <p:cNvPr id="6" name="Content Placeholder 5">
            <a:extLst>
              <a:ext uri="{FF2B5EF4-FFF2-40B4-BE49-F238E27FC236}">
                <a16:creationId xmlns:a16="http://schemas.microsoft.com/office/drawing/2014/main" id="{9036FA8B-0F5F-4FC6-845D-B3C7678CABEB}"/>
              </a:ext>
            </a:extLst>
          </p:cNvPr>
          <p:cNvPicPr>
            <a:picLocks noGrp="1" noChangeAspect="1"/>
          </p:cNvPicPr>
          <p:nvPr>
            <p:ph idx="14"/>
          </p:nvPr>
        </p:nvPicPr>
        <p:blipFill>
          <a:blip r:embed="rId2"/>
          <a:stretch>
            <a:fillRect/>
          </a:stretch>
        </p:blipFill>
        <p:spPr>
          <a:xfrm>
            <a:off x="8220690" y="742924"/>
            <a:ext cx="2420322" cy="2060627"/>
          </a:xfrm>
          <a:prstGeom prst="rect">
            <a:avLst/>
          </a:prstGeom>
        </p:spPr>
      </p:pic>
      <p:pic>
        <p:nvPicPr>
          <p:cNvPr id="7" name="Picture 6">
            <a:extLst>
              <a:ext uri="{FF2B5EF4-FFF2-40B4-BE49-F238E27FC236}">
                <a16:creationId xmlns:a16="http://schemas.microsoft.com/office/drawing/2014/main" id="{98FC4096-A00D-4424-840A-4ABB1F427BBD}"/>
              </a:ext>
            </a:extLst>
          </p:cNvPr>
          <p:cNvPicPr>
            <a:picLocks noChangeAspect="1"/>
          </p:cNvPicPr>
          <p:nvPr/>
        </p:nvPicPr>
        <p:blipFill>
          <a:blip r:embed="rId3"/>
          <a:stretch>
            <a:fillRect/>
          </a:stretch>
        </p:blipFill>
        <p:spPr>
          <a:xfrm>
            <a:off x="8251272" y="3565752"/>
            <a:ext cx="2493480" cy="2060627"/>
          </a:xfrm>
          <a:prstGeom prst="rect">
            <a:avLst/>
          </a:prstGeom>
        </p:spPr>
      </p:pic>
    </p:spTree>
    <p:extLst>
      <p:ext uri="{BB962C8B-B14F-4D97-AF65-F5344CB8AC3E}">
        <p14:creationId xmlns:p14="http://schemas.microsoft.com/office/powerpoint/2010/main" val="22876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2050" name="Picture 2" descr="Related image">
            <a:extLst>
              <a:ext uri="{FF2B5EF4-FFF2-40B4-BE49-F238E27FC236}">
                <a16:creationId xmlns:a16="http://schemas.microsoft.com/office/drawing/2014/main" id="{069A6B8B-353B-4097-8D8B-E113F4E5245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83434" y="2162146"/>
            <a:ext cx="48006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03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Clustering is a type of Unsupervised learning. </a:t>
            </a:r>
          </a:p>
          <a:p>
            <a:r>
              <a:rPr lang="en-US" dirty="0"/>
              <a:t>This is very often used when you don’t have labeled data. </a:t>
            </a:r>
          </a:p>
          <a:p>
            <a:r>
              <a:rPr lang="en-US" dirty="0"/>
              <a:t>K-Means Clustering is one of the popular clustering algorithm. </a:t>
            </a:r>
          </a:p>
          <a:p>
            <a:r>
              <a:rPr lang="en-US" dirty="0"/>
              <a:t>The goal of this algorithm is to find groups(clusters) in the given data. </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K-Means</a:t>
            </a:r>
          </a:p>
        </p:txBody>
      </p:sp>
      <p:pic>
        <p:nvPicPr>
          <p:cNvPr id="9" name="Content Placeholder 8">
            <a:extLst>
              <a:ext uri="{FF2B5EF4-FFF2-40B4-BE49-F238E27FC236}">
                <a16:creationId xmlns:a16="http://schemas.microsoft.com/office/drawing/2014/main" id="{480792EC-3148-4DCA-9173-73F5FFE89551}"/>
              </a:ext>
            </a:extLst>
          </p:cNvPr>
          <p:cNvPicPr>
            <a:picLocks noGrp="1" noChangeAspect="1"/>
          </p:cNvPicPr>
          <p:nvPr>
            <p:ph idx="14"/>
          </p:nvPr>
        </p:nvPicPr>
        <p:blipFill>
          <a:blip r:embed="rId2"/>
          <a:stretch>
            <a:fillRect/>
          </a:stretch>
        </p:blipFill>
        <p:spPr>
          <a:xfrm>
            <a:off x="6516209" y="1942438"/>
            <a:ext cx="5267631" cy="3423602"/>
          </a:xfrm>
          <a:prstGeom prst="rect">
            <a:avLst/>
          </a:prstGeom>
        </p:spPr>
      </p:pic>
    </p:spTree>
    <p:extLst>
      <p:ext uri="{BB962C8B-B14F-4D97-AF65-F5344CB8AC3E}">
        <p14:creationId xmlns:p14="http://schemas.microsoft.com/office/powerpoint/2010/main" val="1971882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Algorithm:</a:t>
            </a:r>
          </a:p>
          <a:p>
            <a:pPr lvl="1"/>
            <a:r>
              <a:rPr lang="en-US" dirty="0"/>
              <a:t>Pick K random points as cluster centers called centroids.</a:t>
            </a:r>
          </a:p>
          <a:p>
            <a:pPr lvl="1"/>
            <a:r>
              <a:rPr lang="en-US" dirty="0"/>
              <a:t>Assign each 𝑥_𝑖 to nearest cluster by calculating its distance to each centroid.</a:t>
            </a:r>
          </a:p>
          <a:p>
            <a:pPr lvl="1"/>
            <a:r>
              <a:rPr lang="en-US" dirty="0"/>
              <a:t>Find new cluster center by taking the average of the assigned points.</a:t>
            </a:r>
          </a:p>
          <a:p>
            <a:pPr lvl="1"/>
            <a:r>
              <a:rPr lang="en-US" dirty="0"/>
              <a:t>Repeat Step 2 and 3 until none of the cluster assignments change.</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K-Means (cont.)</a:t>
            </a:r>
          </a:p>
        </p:txBody>
      </p:sp>
      <p:pic>
        <p:nvPicPr>
          <p:cNvPr id="8" name="Content Placeholder 7">
            <a:extLst>
              <a:ext uri="{FF2B5EF4-FFF2-40B4-BE49-F238E27FC236}">
                <a16:creationId xmlns:a16="http://schemas.microsoft.com/office/drawing/2014/main" id="{C59625AC-C304-478D-8398-1361E81321A9}"/>
              </a:ext>
            </a:extLst>
          </p:cNvPr>
          <p:cNvPicPr>
            <a:picLocks noGrp="1" noChangeAspect="1"/>
          </p:cNvPicPr>
          <p:nvPr>
            <p:ph idx="14"/>
          </p:nvPr>
        </p:nvPicPr>
        <p:blipFill>
          <a:blip r:embed="rId2"/>
          <a:stretch>
            <a:fillRect/>
          </a:stretch>
        </p:blipFill>
        <p:spPr>
          <a:xfrm>
            <a:off x="7235083" y="1595986"/>
            <a:ext cx="3950550" cy="3944454"/>
          </a:xfrm>
          <a:prstGeom prst="rect">
            <a:avLst/>
          </a:prstGeom>
        </p:spPr>
      </p:pic>
    </p:spTree>
    <p:extLst>
      <p:ext uri="{BB962C8B-B14F-4D97-AF65-F5344CB8AC3E}">
        <p14:creationId xmlns:p14="http://schemas.microsoft.com/office/powerpoint/2010/main" val="703839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7" name="Picture 2" descr="Related image">
            <a:extLst>
              <a:ext uri="{FF2B5EF4-FFF2-40B4-BE49-F238E27FC236}">
                <a16:creationId xmlns:a16="http://schemas.microsoft.com/office/drawing/2014/main" id="{BD2EFA77-8AEA-471D-8903-03B7747D212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4370" y="2545348"/>
            <a:ext cx="3778727" cy="283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479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Random Forest is a supervised learning algorithm. Like you can already see from it’s name, it creates a forest and makes it somehow random. The forest it builds, is an ensemble of Decision Trees, most of the time trained with the “bagging” method. The general idea of the bagging method is that a combination of learning models increases the overall result.</a:t>
            </a:r>
          </a:p>
          <a:p>
            <a:r>
              <a:rPr lang="en-US" dirty="0"/>
              <a:t>To say it in simple words: Random forest builds multiple decision trees and merges them together to get a more accurate and stable prediction.</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Random Forest</a:t>
            </a:r>
          </a:p>
        </p:txBody>
      </p:sp>
      <p:pic>
        <p:nvPicPr>
          <p:cNvPr id="7" name="Content Placeholder 6">
            <a:extLst>
              <a:ext uri="{FF2B5EF4-FFF2-40B4-BE49-F238E27FC236}">
                <a16:creationId xmlns:a16="http://schemas.microsoft.com/office/drawing/2014/main" id="{C53E3A64-0DBC-4DBB-91FE-BC12560ED194}"/>
              </a:ext>
            </a:extLst>
          </p:cNvPr>
          <p:cNvPicPr>
            <a:picLocks noGrp="1" noChangeAspect="1"/>
          </p:cNvPicPr>
          <p:nvPr>
            <p:ph idx="14"/>
          </p:nvPr>
        </p:nvPicPr>
        <p:blipFill>
          <a:blip r:embed="rId2"/>
          <a:stretch>
            <a:fillRect/>
          </a:stretch>
        </p:blipFill>
        <p:spPr>
          <a:xfrm>
            <a:off x="6915020" y="1773238"/>
            <a:ext cx="4468755" cy="3651821"/>
          </a:xfrm>
          <a:prstGeom prst="rect">
            <a:avLst/>
          </a:prstGeom>
        </p:spPr>
      </p:pic>
    </p:spTree>
    <p:extLst>
      <p:ext uri="{BB962C8B-B14F-4D97-AF65-F5344CB8AC3E}">
        <p14:creationId xmlns:p14="http://schemas.microsoft.com/office/powerpoint/2010/main" val="1214063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6" name="Picture 2" descr="Image result for coding gif">
            <a:extLst>
              <a:ext uri="{FF2B5EF4-FFF2-40B4-BE49-F238E27FC236}">
                <a16:creationId xmlns:a16="http://schemas.microsoft.com/office/drawing/2014/main" id="{9F75CF2E-F02D-4144-B009-B75759E18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024" y="2593822"/>
            <a:ext cx="4865951" cy="273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83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5ED7-E598-4C5D-8A6A-8FD38366B979}"/>
              </a:ext>
            </a:extLst>
          </p:cNvPr>
          <p:cNvSpPr>
            <a:spLocks noGrp="1"/>
          </p:cNvSpPr>
          <p:nvPr>
            <p:ph type="title"/>
          </p:nvPr>
        </p:nvSpPr>
        <p:spPr/>
        <p:txBody>
          <a:bodyPr/>
          <a:lstStyle/>
          <a:p>
            <a:r>
              <a:rPr lang="en-US" dirty="0"/>
              <a:t>Dimensionality Reduction Algorithms (Theory)</a:t>
            </a:r>
          </a:p>
        </p:txBody>
      </p:sp>
      <p:sp>
        <p:nvSpPr>
          <p:cNvPr id="3" name="Content Placeholder 2">
            <a:extLst>
              <a:ext uri="{FF2B5EF4-FFF2-40B4-BE49-F238E27FC236}">
                <a16:creationId xmlns:a16="http://schemas.microsoft.com/office/drawing/2014/main" id="{BC194AFC-CB78-43E1-A3B5-E3AC80661A0D}"/>
              </a:ext>
            </a:extLst>
          </p:cNvPr>
          <p:cNvSpPr>
            <a:spLocks noGrp="1"/>
          </p:cNvSpPr>
          <p:nvPr>
            <p:ph idx="1"/>
          </p:nvPr>
        </p:nvSpPr>
        <p:spPr/>
        <p:txBody>
          <a:bodyPr/>
          <a:lstStyle/>
          <a:p>
            <a:r>
              <a:rPr lang="en-US" dirty="0"/>
              <a:t>In machine learning classification problems, there are often too many factors on the basis of which the final classification is done. These factors are basically variables called features. </a:t>
            </a:r>
          </a:p>
          <a:p>
            <a:r>
              <a:rPr lang="en-US" dirty="0"/>
              <a:t>The higher the number of features, the harder it gets to visualize the training set and then work on it. </a:t>
            </a:r>
          </a:p>
          <a:p>
            <a:r>
              <a:rPr lang="en-US" dirty="0"/>
              <a:t>Sometimes, most of these features are correlated, and hence redundant. This is where dimensionality reduction algorithms come into play. </a:t>
            </a:r>
          </a:p>
          <a:p>
            <a:r>
              <a:rPr lang="en-US" dirty="0"/>
              <a:t>Dimensionality reduction is the process of reducing the number of random variables under consideration, by obtaining a set of principal variables. It can be divided into feature selection and feature extraction.</a:t>
            </a:r>
          </a:p>
          <a:p>
            <a:endParaRPr lang="en-US" dirty="0"/>
          </a:p>
        </p:txBody>
      </p:sp>
    </p:spTree>
    <p:extLst>
      <p:ext uri="{BB962C8B-B14F-4D97-AF65-F5344CB8AC3E}">
        <p14:creationId xmlns:p14="http://schemas.microsoft.com/office/powerpoint/2010/main" val="173498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Why is Dimensionality Reduction important in Machine Learning and Predictive Modeling?</a:t>
            </a:r>
          </a:p>
          <a:p>
            <a:r>
              <a:rPr lang="en-US" dirty="0"/>
              <a:t>The various methods used for dimensionality reduction include:</a:t>
            </a:r>
          </a:p>
          <a:p>
            <a:pPr lvl="1"/>
            <a:r>
              <a:rPr lang="en-US" dirty="0"/>
              <a:t>Principal Component Analysis (PCA)</a:t>
            </a:r>
          </a:p>
          <a:p>
            <a:pPr lvl="1"/>
            <a:r>
              <a:rPr lang="en-US" dirty="0"/>
              <a:t>Linear Discriminant Analysis (LDA)</a:t>
            </a:r>
          </a:p>
          <a:p>
            <a:pPr lvl="1"/>
            <a:r>
              <a:rPr lang="en-US" dirty="0"/>
              <a:t>Generalized Discriminant Analysis (GDA)</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Dimensionality Reduction Algorithms (cont.)</a:t>
            </a:r>
          </a:p>
        </p:txBody>
      </p:sp>
      <p:pic>
        <p:nvPicPr>
          <p:cNvPr id="8" name="Content Placeholder 7">
            <a:extLst>
              <a:ext uri="{FF2B5EF4-FFF2-40B4-BE49-F238E27FC236}">
                <a16:creationId xmlns:a16="http://schemas.microsoft.com/office/drawing/2014/main" id="{F56907B7-50D8-45B2-B877-C83FFC1DBD0D}"/>
              </a:ext>
            </a:extLst>
          </p:cNvPr>
          <p:cNvPicPr>
            <a:picLocks noGrp="1" noChangeAspect="1"/>
          </p:cNvPicPr>
          <p:nvPr>
            <p:ph idx="14"/>
          </p:nvPr>
        </p:nvPicPr>
        <p:blipFill>
          <a:blip r:embed="rId2"/>
          <a:stretch>
            <a:fillRect/>
          </a:stretch>
        </p:blipFill>
        <p:spPr>
          <a:xfrm>
            <a:off x="6683409" y="2074201"/>
            <a:ext cx="4598966" cy="3414384"/>
          </a:xfrm>
          <a:prstGeom prst="rect">
            <a:avLst/>
          </a:prstGeom>
        </p:spPr>
      </p:pic>
    </p:spTree>
    <p:extLst>
      <p:ext uri="{BB962C8B-B14F-4D97-AF65-F5344CB8AC3E}">
        <p14:creationId xmlns:p14="http://schemas.microsoft.com/office/powerpoint/2010/main" val="71931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56AE-95F3-4E90-906E-3D4A034E5007}"/>
              </a:ext>
            </a:extLst>
          </p:cNvPr>
          <p:cNvSpPr>
            <a:spLocks noGrp="1"/>
          </p:cNvSpPr>
          <p:nvPr>
            <p:ph type="title"/>
          </p:nvPr>
        </p:nvSpPr>
        <p:spPr/>
        <p:txBody>
          <a:bodyPr/>
          <a:lstStyle/>
          <a:p>
            <a:r>
              <a:rPr lang="en-US" dirty="0"/>
              <a:t>Traditional programming vs ML</a:t>
            </a:r>
          </a:p>
        </p:txBody>
      </p:sp>
      <p:pic>
        <p:nvPicPr>
          <p:cNvPr id="6" name="Content Placeholder 5">
            <a:extLst>
              <a:ext uri="{FF2B5EF4-FFF2-40B4-BE49-F238E27FC236}">
                <a16:creationId xmlns:a16="http://schemas.microsoft.com/office/drawing/2014/main" id="{913F1D57-BED4-4F8D-98E8-AE615D725A6C}"/>
              </a:ext>
            </a:extLst>
          </p:cNvPr>
          <p:cNvPicPr>
            <a:picLocks noGrp="1" noChangeAspect="1"/>
          </p:cNvPicPr>
          <p:nvPr>
            <p:ph idx="1"/>
          </p:nvPr>
        </p:nvPicPr>
        <p:blipFill>
          <a:blip r:embed="rId2"/>
          <a:stretch>
            <a:fillRect/>
          </a:stretch>
        </p:blipFill>
        <p:spPr>
          <a:xfrm>
            <a:off x="2971556" y="1138831"/>
            <a:ext cx="6248888" cy="4580337"/>
          </a:xfrm>
          <a:prstGeom prst="rect">
            <a:avLst/>
          </a:prstGeom>
        </p:spPr>
      </p:pic>
    </p:spTree>
    <p:extLst>
      <p:ext uri="{BB962C8B-B14F-4D97-AF65-F5344CB8AC3E}">
        <p14:creationId xmlns:p14="http://schemas.microsoft.com/office/powerpoint/2010/main" val="426148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Principal Component Analysis</a:t>
            </a:r>
          </a:p>
          <a:p>
            <a:pPr lvl="1"/>
            <a:r>
              <a:rPr lang="en-US" dirty="0"/>
              <a:t>It works on a condition that while the data in a higher dimensional space is mapped to data in a lower dimension space, the variance of the data in the lower dimensional space should be maximum.</a:t>
            </a:r>
          </a:p>
          <a:p>
            <a:r>
              <a:rPr lang="en-US" dirty="0"/>
              <a:t>It involves the following steps:</a:t>
            </a:r>
          </a:p>
          <a:p>
            <a:pPr lvl="1"/>
            <a:r>
              <a:rPr lang="en-US" dirty="0"/>
              <a:t>Construct the covariance matrix of the data.</a:t>
            </a:r>
          </a:p>
          <a:p>
            <a:pPr lvl="1"/>
            <a:r>
              <a:rPr lang="en-US" dirty="0"/>
              <a:t>Compute the eigenvectors of this matrix.</a:t>
            </a:r>
          </a:p>
          <a:p>
            <a:pPr lvl="1"/>
            <a:r>
              <a:rPr lang="en-US" dirty="0"/>
              <a:t>Eigenvectors corresponding to the largest eigenvalues are used to reconstruct a large fraction of variance of the original data.</a:t>
            </a:r>
          </a:p>
          <a:p>
            <a:endParaRPr lang="en-US" dirty="0"/>
          </a:p>
          <a:p>
            <a:endParaRPr lang="en-US" dirty="0"/>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Dimensionality Reduction Algorithms (cont.)</a:t>
            </a:r>
          </a:p>
        </p:txBody>
      </p:sp>
      <p:pic>
        <p:nvPicPr>
          <p:cNvPr id="7" name="Content Placeholder 6">
            <a:extLst>
              <a:ext uri="{FF2B5EF4-FFF2-40B4-BE49-F238E27FC236}">
                <a16:creationId xmlns:a16="http://schemas.microsoft.com/office/drawing/2014/main" id="{AE8C054F-BB8C-4794-97BD-0D6F7F81F815}"/>
              </a:ext>
            </a:extLst>
          </p:cNvPr>
          <p:cNvPicPr>
            <a:picLocks noGrp="1" noChangeAspect="1"/>
          </p:cNvPicPr>
          <p:nvPr>
            <p:ph idx="14"/>
          </p:nvPr>
        </p:nvPicPr>
        <p:blipFill>
          <a:blip r:embed="rId2"/>
          <a:stretch>
            <a:fillRect/>
          </a:stretch>
        </p:blipFill>
        <p:spPr>
          <a:xfrm>
            <a:off x="7186350" y="1794348"/>
            <a:ext cx="4319850" cy="3269303"/>
          </a:xfrm>
          <a:prstGeom prst="rect">
            <a:avLst/>
          </a:prstGeom>
        </p:spPr>
      </p:pic>
    </p:spTree>
    <p:extLst>
      <p:ext uri="{BB962C8B-B14F-4D97-AF65-F5344CB8AC3E}">
        <p14:creationId xmlns:p14="http://schemas.microsoft.com/office/powerpoint/2010/main" val="1361418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493991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When building machine learning models, you’ll often run into situations where a model is not working as well as you would like. Maybe the error rate is too high or the model works fine on the training data, but fails when you apply real world data.</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Debugging in ML</a:t>
            </a:r>
          </a:p>
        </p:txBody>
      </p:sp>
      <p:pic>
        <p:nvPicPr>
          <p:cNvPr id="12" name="Picture 2" descr="Image result for coding gif">
            <a:extLst>
              <a:ext uri="{FF2B5EF4-FFF2-40B4-BE49-F238E27FC236}">
                <a16:creationId xmlns:a16="http://schemas.microsoft.com/office/drawing/2014/main" id="{7DE46D59-7F42-4126-BE13-EE774AC2F90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36863" y="1773238"/>
            <a:ext cx="4914578" cy="329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03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A machine learning algorithm will generally suffer from one of two problems – high bias or high variance.</a:t>
            </a:r>
          </a:p>
          <a:p>
            <a:r>
              <a:rPr lang="en-US" b="1" dirty="0"/>
              <a:t>High bias </a:t>
            </a:r>
            <a:r>
              <a:rPr lang="en-US" dirty="0"/>
              <a:t>is when your algorithm is bad at fitting the data and miss relevant relations between the input features and the predicted output. High bias is also called </a:t>
            </a:r>
            <a:r>
              <a:rPr lang="en-US" b="1" dirty="0"/>
              <a:t>underfitted</a:t>
            </a:r>
            <a:r>
              <a:rPr lang="en-US" dirty="0"/>
              <a:t> – meaning your model is not fitting the data very well and makes poor predictions.</a:t>
            </a:r>
          </a:p>
          <a:p>
            <a:r>
              <a:rPr lang="en-US" b="1" dirty="0"/>
              <a:t>High variance </a:t>
            </a:r>
            <a:r>
              <a:rPr lang="en-US" dirty="0"/>
              <a:t>on the other hand is when your algorithm is bad at generalizing. This is normally the case if your algorithm fit the training data perfectly, but when applied to previously unseen data it fails to make good predictions. High variance is also called </a:t>
            </a:r>
            <a:r>
              <a:rPr lang="en-US" b="1" dirty="0"/>
              <a:t>overfitting</a:t>
            </a:r>
            <a:r>
              <a:rPr lang="en-US" dirty="0"/>
              <a:t>.</a:t>
            </a:r>
          </a:p>
          <a:p>
            <a:r>
              <a:rPr lang="en-US" dirty="0"/>
              <a:t>The image shows examples of a model with high bias (black line) and with high variance (blue line).</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Debugging (cont.) - Typical problems</a:t>
            </a:r>
          </a:p>
        </p:txBody>
      </p:sp>
      <p:pic>
        <p:nvPicPr>
          <p:cNvPr id="8" name="Content Placeholder 7">
            <a:extLst>
              <a:ext uri="{FF2B5EF4-FFF2-40B4-BE49-F238E27FC236}">
                <a16:creationId xmlns:a16="http://schemas.microsoft.com/office/drawing/2014/main" id="{9F0DA430-882F-4968-9673-DC76A5D2617F}"/>
              </a:ext>
            </a:extLst>
          </p:cNvPr>
          <p:cNvPicPr>
            <a:picLocks noGrp="1" noChangeAspect="1"/>
          </p:cNvPicPr>
          <p:nvPr>
            <p:ph idx="14"/>
          </p:nvPr>
        </p:nvPicPr>
        <p:blipFill>
          <a:blip r:embed="rId2"/>
          <a:stretch>
            <a:fillRect/>
          </a:stretch>
        </p:blipFill>
        <p:spPr>
          <a:xfrm>
            <a:off x="6917750" y="1565295"/>
            <a:ext cx="4866090" cy="3304645"/>
          </a:xfrm>
          <a:prstGeom prst="rect">
            <a:avLst/>
          </a:prstGeom>
        </p:spPr>
      </p:pic>
    </p:spTree>
    <p:extLst>
      <p:ext uri="{BB962C8B-B14F-4D97-AF65-F5344CB8AC3E}">
        <p14:creationId xmlns:p14="http://schemas.microsoft.com/office/powerpoint/2010/main" val="1788054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5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2E63-58A2-4F02-B66B-6AA4FE5DE7BD}"/>
              </a:ext>
            </a:extLst>
          </p:cNvPr>
          <p:cNvSpPr>
            <a:spLocks noGrp="1"/>
          </p:cNvSpPr>
          <p:nvPr>
            <p:ph type="title"/>
          </p:nvPr>
        </p:nvSpPr>
        <p:spPr/>
        <p:txBody>
          <a:bodyPr/>
          <a:lstStyle/>
          <a:p>
            <a:r>
              <a:rPr lang="en" dirty="0"/>
              <a:t>Machine learning</a:t>
            </a:r>
            <a:endParaRPr lang="en-US" dirty="0"/>
          </a:p>
        </p:txBody>
      </p:sp>
      <p:sp>
        <p:nvSpPr>
          <p:cNvPr id="3" name="Content Placeholder 2">
            <a:extLst>
              <a:ext uri="{FF2B5EF4-FFF2-40B4-BE49-F238E27FC236}">
                <a16:creationId xmlns:a16="http://schemas.microsoft.com/office/drawing/2014/main" id="{F0B63E5F-7B88-4FF9-9CF7-DC6E325A0E2D}"/>
              </a:ext>
            </a:extLst>
          </p:cNvPr>
          <p:cNvSpPr>
            <a:spLocks noGrp="1"/>
          </p:cNvSpPr>
          <p:nvPr>
            <p:ph idx="1"/>
          </p:nvPr>
        </p:nvSpPr>
        <p:spPr/>
        <p:txBody>
          <a:bodyPr/>
          <a:lstStyle/>
          <a:p>
            <a:r>
              <a:rPr lang="en-US" dirty="0"/>
              <a:t>Machine learning (ML) is the scientific study of algorithms and statistical models that computer systems use to effectively perform a specific task without using explicit instructions, relying on patterns and inference instead. It is seen as a subset of artificial intelligence. </a:t>
            </a:r>
          </a:p>
          <a:p>
            <a:r>
              <a:rPr lang="en-US" dirty="0"/>
              <a:t>Machine learning algorithms build a mathematical model of sample data, known as "training data", in order to make predictions or decisions without being explicitly programmed to perform the task.</a:t>
            </a:r>
          </a:p>
          <a:p>
            <a:r>
              <a:rPr lang="en-US" dirty="0"/>
              <a:t>Used on complex tasks where it’s hard to develop algorithms with  handcrafted-rules</a:t>
            </a:r>
          </a:p>
          <a:p>
            <a:r>
              <a:rPr lang="en-US" dirty="0"/>
              <a:t>Exploits patterns in observed data and extract rules automatically</a:t>
            </a:r>
          </a:p>
          <a:p>
            <a:endParaRPr lang="en-US" dirty="0"/>
          </a:p>
        </p:txBody>
      </p:sp>
    </p:spTree>
    <p:extLst>
      <p:ext uri="{BB962C8B-B14F-4D97-AF65-F5344CB8AC3E}">
        <p14:creationId xmlns:p14="http://schemas.microsoft.com/office/powerpoint/2010/main" val="3943342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148762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B49C07-658E-4DF7-95A3-2FB69A81ABF6}"/>
              </a:ext>
            </a:extLst>
          </p:cNvPr>
          <p:cNvSpPr>
            <a:spLocks noGrp="1"/>
          </p:cNvSpPr>
          <p:nvPr>
            <p:ph sz="quarter" idx="16"/>
          </p:nvPr>
        </p:nvSpPr>
        <p:spPr>
          <a:xfrm>
            <a:off x="383457" y="1773238"/>
            <a:ext cx="5688013" cy="4403725"/>
          </a:xfrm>
        </p:spPr>
        <p:txBody>
          <a:bodyPr/>
          <a:lstStyle/>
          <a:p>
            <a:r>
              <a:rPr lang="en-US" dirty="0"/>
              <a:t>Computer vision </a:t>
            </a:r>
          </a:p>
          <a:p>
            <a:r>
              <a:rPr lang="en-US" dirty="0"/>
              <a:t>Speech recognition</a:t>
            </a:r>
          </a:p>
          <a:p>
            <a:r>
              <a:rPr lang="en-US" dirty="0"/>
              <a:t>Financial analysis</a:t>
            </a:r>
          </a:p>
          <a:p>
            <a:r>
              <a:rPr lang="en-US" dirty="0"/>
              <a:t>Search engines</a:t>
            </a:r>
          </a:p>
          <a:p>
            <a:r>
              <a:rPr lang="en-US" dirty="0"/>
              <a:t>Ads-targeting</a:t>
            </a:r>
          </a:p>
          <a:p>
            <a:r>
              <a:rPr lang="en-US" dirty="0"/>
              <a:t>Content suggestion</a:t>
            </a:r>
          </a:p>
          <a:p>
            <a:r>
              <a:rPr lang="en-US" dirty="0"/>
              <a:t>Self-driving cars</a:t>
            </a:r>
          </a:p>
          <a:p>
            <a:r>
              <a:rPr lang="en-US" dirty="0"/>
              <a:t>Assistants</a:t>
            </a:r>
          </a:p>
          <a:p>
            <a:r>
              <a:rPr lang="en-US" dirty="0"/>
              <a:t>etc...</a:t>
            </a:r>
          </a:p>
          <a:p>
            <a:endParaRPr lang="en-US" dirty="0"/>
          </a:p>
        </p:txBody>
      </p:sp>
      <p:sp>
        <p:nvSpPr>
          <p:cNvPr id="3" name="Title 2">
            <a:extLst>
              <a:ext uri="{FF2B5EF4-FFF2-40B4-BE49-F238E27FC236}">
                <a16:creationId xmlns:a16="http://schemas.microsoft.com/office/drawing/2014/main" id="{34285E4C-493F-4946-B5E2-F81E2C5AE451}"/>
              </a:ext>
            </a:extLst>
          </p:cNvPr>
          <p:cNvSpPr>
            <a:spLocks noGrp="1"/>
          </p:cNvSpPr>
          <p:nvPr>
            <p:ph type="title"/>
          </p:nvPr>
        </p:nvSpPr>
        <p:spPr/>
        <p:txBody>
          <a:bodyPr/>
          <a:lstStyle/>
          <a:p>
            <a:r>
              <a:rPr lang="en" dirty="0"/>
              <a:t>Fields of application</a:t>
            </a:r>
            <a:endParaRPr lang="en-US" dirty="0"/>
          </a:p>
        </p:txBody>
      </p:sp>
      <p:pic>
        <p:nvPicPr>
          <p:cNvPr id="10" name="Picture 9">
            <a:extLst>
              <a:ext uri="{FF2B5EF4-FFF2-40B4-BE49-F238E27FC236}">
                <a16:creationId xmlns:a16="http://schemas.microsoft.com/office/drawing/2014/main" id="{BDBDB9AC-5A25-4D56-A70E-37BC81C20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5256" y="3659649"/>
            <a:ext cx="4595465" cy="1995952"/>
          </a:xfrm>
          <a:prstGeom prst="rect">
            <a:avLst/>
          </a:prstGeom>
        </p:spPr>
      </p:pic>
      <p:pic>
        <p:nvPicPr>
          <p:cNvPr id="1026" name="Picture 2" descr="Related image">
            <a:extLst>
              <a:ext uri="{FF2B5EF4-FFF2-40B4-BE49-F238E27FC236}">
                <a16:creationId xmlns:a16="http://schemas.microsoft.com/office/drawing/2014/main" id="{2ABE61B0-6005-4251-A298-5EE6B2B6274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5256" y="1272836"/>
            <a:ext cx="4899529" cy="192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14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Computer Vision</a:t>
            </a:r>
          </a:p>
        </p:txBody>
      </p:sp>
      <p:pic>
        <p:nvPicPr>
          <p:cNvPr id="10" name="Picture 9">
            <a:extLst>
              <a:ext uri="{FF2B5EF4-FFF2-40B4-BE49-F238E27FC236}">
                <a16:creationId xmlns:a16="http://schemas.microsoft.com/office/drawing/2014/main" id="{7517E3EE-41E2-44D9-B2FE-FD0D81F21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974" y="1647755"/>
            <a:ext cx="6906051" cy="3562490"/>
          </a:xfrm>
          <a:prstGeom prst="rect">
            <a:avLst/>
          </a:prstGeom>
        </p:spPr>
      </p:pic>
    </p:spTree>
    <p:extLst>
      <p:ext uri="{BB962C8B-B14F-4D97-AF65-F5344CB8AC3E}">
        <p14:creationId xmlns:p14="http://schemas.microsoft.com/office/powerpoint/2010/main" val="36388439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0.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1.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2.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13.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4.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5.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16.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17.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18.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19.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2.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0.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21.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22.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23.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24.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25.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26.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3.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4.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5.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6.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7.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8.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9.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heme/theme1.xml><?xml version="1.0" encoding="utf-8"?>
<a:theme xmlns:a="http://schemas.openxmlformats.org/drawingml/2006/main" name="HSBC Template_16x9">
  <a:themeElements>
    <a:clrScheme name="HSBC_Colours">
      <a:dk1>
        <a:sysClr val="windowText" lastClr="000000"/>
      </a:dk1>
      <a:lt1>
        <a:sysClr val="window" lastClr="FFFFFF"/>
      </a:lt1>
      <a:dk2>
        <a:srgbClr val="44546A"/>
      </a:dk2>
      <a:lt2>
        <a:srgbClr val="E7E6E6"/>
      </a:lt2>
      <a:accent1>
        <a:srgbClr val="DB0011"/>
      </a:accent1>
      <a:accent2>
        <a:srgbClr val="767576"/>
      </a:accent2>
      <a:accent3>
        <a:srgbClr val="D7D8D6"/>
      </a:accent3>
      <a:accent4>
        <a:srgbClr val="F3F3F3"/>
      </a:accent4>
      <a:accent5>
        <a:srgbClr val="252525"/>
      </a:accent5>
      <a:accent6>
        <a:srgbClr val="000000"/>
      </a:accent6>
      <a:hlink>
        <a:srgbClr val="0563C1"/>
      </a:hlink>
      <a:folHlink>
        <a:srgbClr val="954F72"/>
      </a:folHlink>
    </a:clrScheme>
    <a:fontScheme name="HSBC_Fonts">
      <a:majorFont>
        <a:latin typeface="Univers Next for HSBC Medium"/>
        <a:ea typeface=""/>
        <a:cs typeface=""/>
      </a:majorFont>
      <a:minorFont>
        <a:latin typeface="Univers Next for HSBC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85750" indent="-285750">
          <a:spcBef>
            <a:spcPts val="1000"/>
          </a:spcBef>
          <a:buClr>
            <a:schemeClr val="accent1"/>
          </a:buClr>
          <a:buSzPct val="90000"/>
          <a:buFont typeface="Wingdings" panose="05000000000000000000" pitchFamily="2" charset="2"/>
          <a:buChar char="u"/>
          <a:defRPr sz="1400" dirty="0" smtClean="0"/>
        </a:defPPr>
      </a:lstStyle>
    </a:txDef>
  </a:objectDefaults>
  <a:extraClrSchemeLst/>
  <a:extLst>
    <a:ext uri="{05A4C25C-085E-4340-85A3-A5531E510DB2}">
      <thm15:themeFamily xmlns:thm15="http://schemas.microsoft.com/office/thememl/2012/main" name="HSBC Template_16x9.potx" id="{AB25DAB7-9000-491C-A5C9-1A4ECDF2EFAE}" vid="{93A3310D-39BB-4381-B876-6FF675574E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Record_x0020_History xmlns="3dfd6813-1a81-4f69-9ad2-62047c79eece" xsi:nil="true"/>
    <hca22dd24bd74564bf6850e9888f0df5 xmlns="3dfd6813-1a81-4f69-9ad2-62047c79eece">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cc9bba0a-7b81-4ee7-9e4e-e59466ef448b</TermId>
        </TermInfo>
      </Terms>
    </hca22dd24bd74564bf6850e9888f0df5>
    <TaxCatchAll xmlns="3dfd6813-1a81-4f69-9ad2-62047c79eece"/>
  </documentManagement>
</p:properties>
</file>

<file path=customXml/item2.xml><?xml version="1.0" encoding="utf-8"?>
<ct:contentTypeSchema xmlns:ct="http://schemas.microsoft.com/office/2006/metadata/contentType" xmlns:ma="http://schemas.microsoft.com/office/2006/metadata/properties/metaAttributes" ct:_="" ma:_="" ma:contentTypeName="HSBC Team Document" ma:contentTypeID="0x010100528BB31B57C32142822AE3D8EE75529A00F93186ECA8DB91419000FC7B4285339C00F1A886401503E748B39A5F15CBEB4C2D" ma:contentTypeVersion="5" ma:contentTypeDescription="" ma:contentTypeScope="" ma:versionID="5f0efc5224b1828748c8ebf8773b3130">
  <xsd:schema xmlns:xsd="http://www.w3.org/2001/XMLSchema" xmlns:xs="http://www.w3.org/2001/XMLSchema" xmlns:p="http://schemas.microsoft.com/office/2006/metadata/properties" xmlns:ns2="3dfd6813-1a81-4f69-9ad2-62047c79eece" targetNamespace="http://schemas.microsoft.com/office/2006/metadata/properties" ma:root="true" ma:fieldsID="8ad420d0d86098fcd4fa2fb680cf7b8d" ns2:_="">
    <xsd:import namespace="3dfd6813-1a81-4f69-9ad2-62047c79eece"/>
    <xsd:element name="properties">
      <xsd:complexType>
        <xsd:sequence>
          <xsd:element name="documentManagement">
            <xsd:complexType>
              <xsd:all>
                <xsd:element ref="ns2:hca22dd24bd74564bf6850e9888f0df5" minOccurs="0"/>
                <xsd:element ref="ns2:TaxCatchAll" minOccurs="0"/>
                <xsd:element ref="ns2:TaxCatchAllLabel" minOccurs="0"/>
                <xsd:element ref="ns2:Record_x0020_Hist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fd6813-1a81-4f69-9ad2-62047c79eece" elementFormDefault="qualified">
    <xsd:import namespace="http://schemas.microsoft.com/office/2006/documentManagement/types"/>
    <xsd:import namespace="http://schemas.microsoft.com/office/infopath/2007/PartnerControls"/>
    <xsd:element name="hca22dd24bd74564bf6850e9888f0df5" ma:index="8" nillable="true" ma:taxonomy="true" ma:internalName="hca22dd24bd74564bf6850e9888f0df5" ma:taxonomyFieldName="Classification" ma:displayName="Classification" ma:readOnly="false" ma:default="" ma:fieldId="{1ca22dd2-4bd7-4564-bf68-50e9888f0df5}" ma:sspId="7deb33d3-af6b-4b11-bf8d-82ee07054623" ma:termSetId="9490c9f1-7e17-46f2-b2cb-a54589aa6321"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60b32f7f-4810-4053-a6ee-1e49ef8fe36a}" ma:internalName="TaxCatchAll" ma:showField="CatchAllData"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60b32f7f-4810-4053-a6ee-1e49ef8fe36a}" ma:internalName="TaxCatchAllLabel" ma:readOnly="true" ma:showField="CatchAllDataLabel"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Record_x0020_History" ma:index="12" nillable="true" ma:displayName="Record History" ma:internalName="Record_x0020_Histor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7deb33d3-af6b-4b11-bf8d-82ee07054623" ContentTypeId="0x010100528BB31B57C32142822AE3D8EE75529A00F93186ECA8DB91419000FC7B4285339C"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353324-44FB-4EA3-9136-ED2EF226F21F}">
  <ds:schemaRefs>
    <ds:schemaRef ds:uri="http://purl.org/dc/elements/1.1/"/>
    <ds:schemaRef ds:uri="http://schemas.microsoft.com/office/2006/documentManagement/types"/>
    <ds:schemaRef ds:uri="http://purl.org/dc/dcmitype/"/>
    <ds:schemaRef ds:uri="3dfd6813-1a81-4f69-9ad2-62047c79eece"/>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F0146E96-658E-418A-BDBB-AA85ECFCA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fd6813-1a81-4f69-9ad2-62047c79ee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78510D-4DE5-4F1A-B7A6-C94FAD617896}">
  <ds:schemaRefs>
    <ds:schemaRef ds:uri="Microsoft.SharePoint.Taxonomy.ContentTypeSync"/>
  </ds:schemaRefs>
</ds:datastoreItem>
</file>

<file path=customXml/itemProps4.xml><?xml version="1.0" encoding="utf-8"?>
<ds:datastoreItem xmlns:ds="http://schemas.openxmlformats.org/officeDocument/2006/customXml" ds:itemID="{914673F7-328F-41D2-A609-BA61AB1C42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HSBC Template_16x9</Template>
  <TotalTime>224</TotalTime>
  <Words>2012</Words>
  <Application>Microsoft Office PowerPoint</Application>
  <PresentationFormat>Widescreen</PresentationFormat>
  <Paragraphs>340</Paragraphs>
  <Slides>54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Arial</vt:lpstr>
      <vt:lpstr>Calibri</vt:lpstr>
      <vt:lpstr>Cambria Math</vt:lpstr>
      <vt:lpstr>Helvetica Neue for HSBC Lt</vt:lpstr>
      <vt:lpstr>Monaco</vt:lpstr>
      <vt:lpstr>Symbol</vt:lpstr>
      <vt:lpstr>Univers Next for HSBC Light</vt:lpstr>
      <vt:lpstr>Univers Next for HSBC Medium</vt:lpstr>
      <vt:lpstr>Wingdings</vt:lpstr>
      <vt:lpstr>Wingdings 2</vt:lpstr>
      <vt:lpstr>HSBC Template_16x9</vt:lpstr>
      <vt:lpstr>Introduction to Machine learning</vt:lpstr>
      <vt:lpstr>PowerPoint Presentation</vt:lpstr>
      <vt:lpstr>PowerPoint Presentation</vt:lpstr>
      <vt:lpstr>AI, ML &amp; Data Science Definitions</vt:lpstr>
      <vt:lpstr>Traditional programming vs ML</vt:lpstr>
      <vt:lpstr>Machine learning</vt:lpstr>
      <vt:lpstr>PowerPoint Presentation</vt:lpstr>
      <vt:lpstr>Fields of application</vt:lpstr>
      <vt:lpstr>Computer Vision</vt:lpstr>
      <vt:lpstr>Self Driving Car</vt:lpstr>
      <vt:lpstr>Reinforcement Learning</vt:lpstr>
      <vt:lpstr>Deep Fakes</vt:lpstr>
      <vt:lpstr>Machine Learning Pipeline</vt:lpstr>
      <vt:lpstr>Ingestion</vt:lpstr>
      <vt:lpstr>Preparation</vt:lpstr>
      <vt:lpstr>Model Training</vt:lpstr>
      <vt:lpstr>Model Deployment</vt:lpstr>
      <vt:lpstr>Predictions</vt:lpstr>
      <vt:lpstr>Retraining </vt:lpstr>
      <vt:lpstr>Common terminologies in ML</vt:lpstr>
      <vt:lpstr>PowerPoint Presentation</vt:lpstr>
      <vt:lpstr>Main categories of ML algorithms</vt:lpstr>
      <vt:lpstr>Supervised Algorithms</vt:lpstr>
      <vt:lpstr>Regression vs Classification</vt:lpstr>
      <vt:lpstr>Regression vs Classification</vt:lpstr>
      <vt:lpstr>Unsupervised Algorithms</vt:lpstr>
      <vt:lpstr>Clustering</vt:lpstr>
      <vt:lpstr>Reinforcement Learning</vt:lpstr>
      <vt:lpstr>Reinforcement learning</vt:lpstr>
      <vt:lpstr>Examples of ML Algorithm applications</vt:lpstr>
      <vt:lpstr>PowerPoint Presentation</vt:lpstr>
      <vt:lpstr>List of Common Machine Learning Algorithms</vt:lpstr>
      <vt:lpstr>Some more common terminologies in ML</vt:lpstr>
      <vt:lpstr>Linear Regression</vt:lpstr>
      <vt:lpstr>Logistic Regression</vt:lpstr>
      <vt:lpstr>Decision Tree</vt:lpstr>
      <vt:lpstr>SVM</vt:lpstr>
      <vt:lpstr>SVM: Identifying the hyper-plane</vt:lpstr>
      <vt:lpstr>Coding Time !</vt:lpstr>
      <vt:lpstr>Linear Naive Bayes</vt:lpstr>
      <vt:lpstr>kNN (k- Nearest Neighbors)</vt:lpstr>
      <vt:lpstr>Coding Time !</vt:lpstr>
      <vt:lpstr>K-Means</vt:lpstr>
      <vt:lpstr>K-Means (cont.)</vt:lpstr>
      <vt:lpstr>Coding Time !</vt:lpstr>
      <vt:lpstr>Random Forest</vt:lpstr>
      <vt:lpstr>Coding Time !</vt:lpstr>
      <vt:lpstr>Dimensionality Reduction Algorithms (Theory)</vt:lpstr>
      <vt:lpstr>Dimensionality Reduction Algorithms (cont.)</vt:lpstr>
      <vt:lpstr>Dimensionality Reduction Algorithms (cont.)</vt:lpstr>
      <vt:lpstr>PowerPoint Presentation</vt:lpstr>
      <vt:lpstr>Debugging in ML</vt:lpstr>
      <vt:lpstr>Debugging (cont.) - Typical problems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keywords>INTERNAL</cp:keywords>
  <dc:description>INTERNAL</dc:description>
  <cp:lastModifiedBy>Ishan</cp:lastModifiedBy>
  <cp:revision>53</cp:revision>
  <dcterms:created xsi:type="dcterms:W3CDTF">2018-01-09T15:24:09Z</dcterms:created>
  <dcterms:modified xsi:type="dcterms:W3CDTF">2019-02-25T07:28:32Z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oters">
    <vt:lpwstr>Footers</vt:lpwstr>
  </property>
  <property fmtid="{D5CDD505-2E9C-101B-9397-08002B2CF9AE}" pid="3" name="DocClassification">
    <vt:lpwstr>CLAINTERN</vt:lpwstr>
  </property>
  <property fmtid="{D5CDD505-2E9C-101B-9397-08002B2CF9AE}" pid="4" name="Classification">
    <vt:lpwstr>INTERNAL</vt:lpwstr>
  </property>
  <property fmtid="{D5CDD505-2E9C-101B-9397-08002B2CF9AE}" pid="5" name="ContentTypeId">
    <vt:lpwstr>0x010100528BB31B57C32142822AE3D8EE75529A00F93186ECA8DB91419000FC7B4285339C00F1A886401503E748B39A5F15CBEB4C2D</vt:lpwstr>
  </property>
  <property fmtid="{D5CDD505-2E9C-101B-9397-08002B2CF9AE}" pid="6" name="Source">
    <vt:lpwstr>Internal</vt:lpwstr>
  </property>
</Properties>
</file>